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autoCompressPictures="0">
  <p:sldMasterIdLst>
    <p:sldMasterId id="2147488040" r:id="rId1"/>
    <p:sldMasterId id="2147488064" r:id="rId2"/>
  </p:sldMasterIdLst>
  <p:sldIdLst>
    <p:sldId id="256" r:id="rId3"/>
    <p:sldId id="261" r:id="rId4"/>
    <p:sldId id="264" r:id="rId5"/>
    <p:sldId id="265" r:id="rId6"/>
    <p:sldId id="266" r:id="rId7"/>
    <p:sldId id="267" r:id="rId8"/>
    <p:sldId id="268" r:id="rId9"/>
    <p:sldId id="260" r:id="rId10"/>
    <p:sldId id="257" r:id="rId11"/>
    <p:sldId id="263" r:id="rId12"/>
  </p:sldIdLst>
  <p:sldSz cx="9906000" cy="6858000" type="A4"/>
  <p:notesSz cx="6742113" cy="9875838"/>
  <p:embeddedFontLst>
    <p:embeddedFont>
      <p:font typeface="Arial Black" panose="020B0A04020102020204" pitchFamily="34" charset="0"/>
      <p:bold r:id="rId13"/>
    </p:embeddedFont>
    <p:embeddedFont>
      <p:font typeface="Tw Cen MT" panose="020B0602020104020603" pitchFamily="34" charset="0"/>
      <p:regular r:id="rId14"/>
      <p:bold r:id="rId15"/>
      <p:italic r:id="rId16"/>
      <p:boldItalic r:id="rId17"/>
    </p:embeddedFont>
    <p:embeddedFont>
      <p:font typeface="Tw Cen MT Condensed" panose="020B0606020104020203" pitchFamily="34" charset="0"/>
      <p:regular r:id="rId18"/>
      <p:bold r:id="rId19"/>
    </p:embeddedFont>
    <p:embeddedFont>
      <p:font typeface="Wingdings 3" panose="05040102010807070707" pitchFamily="18" charset="2"/>
      <p:regular r:id="rId20"/>
    </p:embeddedFont>
  </p:embeddedFontLst>
  <p:defaultTextStyle>
    <a:defPPr>
      <a:defRPr lang="en-AU"/>
    </a:defPPr>
    <a:lvl1pPr algn="l" rtl="0" fontAlgn="base">
      <a:spcBef>
        <a:spcPct val="0"/>
      </a:spcBef>
      <a:spcAft>
        <a:spcPct val="0"/>
      </a:spcAft>
      <a:defRPr sz="1400" b="1" kern="1200">
        <a:solidFill>
          <a:schemeClr val="tx1"/>
        </a:solidFill>
        <a:latin typeface="Arial" charset="0"/>
        <a:ea typeface="+mn-ea"/>
        <a:cs typeface="Arial" charset="0"/>
      </a:defRPr>
    </a:lvl1pPr>
    <a:lvl2pPr marL="457200" algn="l" rtl="0" fontAlgn="base">
      <a:spcBef>
        <a:spcPct val="0"/>
      </a:spcBef>
      <a:spcAft>
        <a:spcPct val="0"/>
      </a:spcAft>
      <a:defRPr sz="1400" b="1" kern="1200">
        <a:solidFill>
          <a:schemeClr val="tx1"/>
        </a:solidFill>
        <a:latin typeface="Arial" charset="0"/>
        <a:ea typeface="+mn-ea"/>
        <a:cs typeface="Arial" charset="0"/>
      </a:defRPr>
    </a:lvl2pPr>
    <a:lvl3pPr marL="914400" algn="l" rtl="0" fontAlgn="base">
      <a:spcBef>
        <a:spcPct val="0"/>
      </a:spcBef>
      <a:spcAft>
        <a:spcPct val="0"/>
      </a:spcAft>
      <a:defRPr sz="1400" b="1" kern="1200">
        <a:solidFill>
          <a:schemeClr val="tx1"/>
        </a:solidFill>
        <a:latin typeface="Arial" charset="0"/>
        <a:ea typeface="+mn-ea"/>
        <a:cs typeface="Arial" charset="0"/>
      </a:defRPr>
    </a:lvl3pPr>
    <a:lvl4pPr marL="1371600" algn="l" rtl="0" fontAlgn="base">
      <a:spcBef>
        <a:spcPct val="0"/>
      </a:spcBef>
      <a:spcAft>
        <a:spcPct val="0"/>
      </a:spcAft>
      <a:defRPr sz="1400" b="1" kern="1200">
        <a:solidFill>
          <a:schemeClr val="tx1"/>
        </a:solidFill>
        <a:latin typeface="Arial" charset="0"/>
        <a:ea typeface="+mn-ea"/>
        <a:cs typeface="Arial" charset="0"/>
      </a:defRPr>
    </a:lvl4pPr>
    <a:lvl5pPr marL="1828800" algn="l" rtl="0" fontAlgn="base">
      <a:spcBef>
        <a:spcPct val="0"/>
      </a:spcBef>
      <a:spcAft>
        <a:spcPct val="0"/>
      </a:spcAft>
      <a:defRPr sz="1400" b="1" kern="1200">
        <a:solidFill>
          <a:schemeClr val="tx1"/>
        </a:solidFill>
        <a:latin typeface="Arial" charset="0"/>
        <a:ea typeface="+mn-ea"/>
        <a:cs typeface="Arial" charset="0"/>
      </a:defRPr>
    </a:lvl5pPr>
    <a:lvl6pPr marL="2286000" algn="l" defTabSz="914400" rtl="0" eaLnBrk="1" latinLnBrk="0" hangingPunct="1">
      <a:defRPr sz="1400" b="1" kern="1200">
        <a:solidFill>
          <a:schemeClr val="tx1"/>
        </a:solidFill>
        <a:latin typeface="Arial" charset="0"/>
        <a:ea typeface="+mn-ea"/>
        <a:cs typeface="Arial" charset="0"/>
      </a:defRPr>
    </a:lvl6pPr>
    <a:lvl7pPr marL="2743200" algn="l" defTabSz="914400" rtl="0" eaLnBrk="1" latinLnBrk="0" hangingPunct="1">
      <a:defRPr sz="1400" b="1" kern="1200">
        <a:solidFill>
          <a:schemeClr val="tx1"/>
        </a:solidFill>
        <a:latin typeface="Arial" charset="0"/>
        <a:ea typeface="+mn-ea"/>
        <a:cs typeface="Arial" charset="0"/>
      </a:defRPr>
    </a:lvl7pPr>
    <a:lvl8pPr marL="3200400" algn="l" defTabSz="914400" rtl="0" eaLnBrk="1" latinLnBrk="0" hangingPunct="1">
      <a:defRPr sz="1400" b="1" kern="1200">
        <a:solidFill>
          <a:schemeClr val="tx1"/>
        </a:solidFill>
        <a:latin typeface="Arial" charset="0"/>
        <a:ea typeface="+mn-ea"/>
        <a:cs typeface="Arial" charset="0"/>
      </a:defRPr>
    </a:lvl8pPr>
    <a:lvl9pPr marL="3657600" algn="l" defTabSz="914400" rtl="0" eaLnBrk="1" latinLnBrk="0" hangingPunct="1">
      <a:defRPr sz="1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7" orient="horz" pos="210">
          <p15:clr>
            <a:srgbClr val="A4A3A4"/>
          </p15:clr>
        </p15:guide>
        <p15:guide id="8" pos="3120">
          <p15:clr>
            <a:srgbClr val="A4A3A4"/>
          </p15:clr>
        </p15:guide>
      </p15:sldGuideLst>
    </p:ext>
    <p:ext uri="{2D200454-40CA-4A62-9FC3-DE9A4176ACB9}">
      <p15:notesGuideLst xmlns:p15="http://schemas.microsoft.com/office/powerpoint/2012/main">
        <p15:guide id="1" orient="horz" pos="3111">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85" d="100"/>
          <a:sy n="85" d="100"/>
        </p:scale>
        <p:origin x="1128" y="96"/>
      </p:cViewPr>
      <p:guideLst>
        <p:guide orient="horz" pos="210"/>
        <p:guide pos="312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11"/>
        <p:guide pos="21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age - Software (LOGO)">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0" name="Rectangle 129"/>
          <p:cNvSpPr/>
          <p:nvPr/>
        </p:nvSpPr>
        <p:spPr bwMode="auto">
          <a:xfrm>
            <a:off x="740872" y="-5028"/>
            <a:ext cx="4027071" cy="6863028"/>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Rectangle 133"/>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cxnSp>
        <p:nvCxnSpPr>
          <p:cNvPr id="146" name="Straight Connector 145"/>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17742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page - Server (LOGO)">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48" name="Rectangle 147"/>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49"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0"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1"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2" name="Rectangle 151"/>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53" name="Group 4"/>
          <p:cNvGrpSpPr>
            <a:grpSpLocks noChangeAspect="1"/>
          </p:cNvGrpSpPr>
          <p:nvPr/>
        </p:nvGrpSpPr>
        <p:grpSpPr bwMode="auto">
          <a:xfrm>
            <a:off x="1016643" y="6110514"/>
            <a:ext cx="1966716" cy="333149"/>
            <a:chOff x="2" y="2056"/>
            <a:chExt cx="6234" cy="1056"/>
          </a:xfrm>
        </p:grpSpPr>
        <p:sp>
          <p:nvSpPr>
            <p:cNvPr id="154" name="Freeform 153"/>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5" name="Freeform 154"/>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6" name="Freeform 155"/>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7" name="Freeform 156"/>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8" name="Freeform 157"/>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9" name="Freeform 158"/>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0" name="Rectangle 159"/>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1" name="Freeform 160"/>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2" name="Freeform 161"/>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64" name="Straight Connector 163"/>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210649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page - Server (DRAFT)">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48" name="Rectangle 147"/>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49"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0"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1"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2" name="Rectangle 151"/>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53" name="Group 4"/>
          <p:cNvGrpSpPr>
            <a:grpSpLocks noChangeAspect="1"/>
          </p:cNvGrpSpPr>
          <p:nvPr/>
        </p:nvGrpSpPr>
        <p:grpSpPr bwMode="auto">
          <a:xfrm>
            <a:off x="1016643" y="6110514"/>
            <a:ext cx="1966716" cy="333149"/>
            <a:chOff x="2" y="2056"/>
            <a:chExt cx="6234" cy="1056"/>
          </a:xfrm>
        </p:grpSpPr>
        <p:sp>
          <p:nvSpPr>
            <p:cNvPr id="154" name="Freeform 153"/>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5" name="Freeform 154"/>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6" name="Freeform 155"/>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7" name="Freeform 156"/>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8" name="Freeform 157"/>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9" name="Freeform 158"/>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0" name="Rectangle 159"/>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1" name="Freeform 160"/>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2" name="Freeform 161"/>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64" name="Straight Connector 163"/>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20" name="TextBox 19"/>
          <p:cNvSpPr txBox="1"/>
          <p:nvPr/>
        </p:nvSpPr>
        <p:spPr>
          <a:xfrm>
            <a:off x="7386000" y="434956"/>
            <a:ext cx="2520000" cy="360000"/>
          </a:xfrm>
          <a:prstGeom prst="rect">
            <a:avLst/>
          </a:prstGeom>
          <a:solidFill>
            <a:srgbClr val="9D0015"/>
          </a:solidFill>
        </p:spPr>
        <p:txBody>
          <a:bodyPr wrap="square" rtlCol="0" anchor="ctr">
            <a:noAutofit/>
          </a:bodyPr>
          <a:lstStyle/>
          <a:p>
            <a:pPr algn="ctr">
              <a:buClr>
                <a:srgbClr val="9D0015"/>
              </a:buClr>
              <a:buSzPct val="80000"/>
            </a:pPr>
            <a:r>
              <a:rPr lang="en-AU" sz="2000" b="0" dirty="0">
                <a:solidFill>
                  <a:srgbClr val="FFFFFF"/>
                </a:solidFill>
              </a:rPr>
              <a:t>DRAFT</a:t>
            </a:r>
          </a:p>
        </p:txBody>
      </p:sp>
    </p:spTree>
    <p:extLst>
      <p:ext uri="{BB962C8B-B14F-4D97-AF65-F5344CB8AC3E}">
        <p14:creationId xmlns:p14="http://schemas.microsoft.com/office/powerpoint/2010/main" val="350057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page - Server">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48" name="Rectangle 147"/>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49" name="Text Placeholder 6"/>
          <p:cNvSpPr>
            <a:spLocks noGrp="1"/>
          </p:cNvSpPr>
          <p:nvPr>
            <p:ph type="body" sz="quarter" idx="10"/>
          </p:nvPr>
        </p:nvSpPr>
        <p:spPr>
          <a:xfrm>
            <a:off x="901600" y="1295401"/>
            <a:ext cx="3518000" cy="2130036"/>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0"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51"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grpSp>
        <p:nvGrpSpPr>
          <p:cNvPr id="153" name="Group 4"/>
          <p:cNvGrpSpPr>
            <a:grpSpLocks noChangeAspect="1"/>
          </p:cNvGrpSpPr>
          <p:nvPr/>
        </p:nvGrpSpPr>
        <p:grpSpPr bwMode="auto">
          <a:xfrm>
            <a:off x="1016643" y="6110514"/>
            <a:ext cx="1966716" cy="333149"/>
            <a:chOff x="2" y="2056"/>
            <a:chExt cx="6234" cy="1056"/>
          </a:xfrm>
        </p:grpSpPr>
        <p:sp>
          <p:nvSpPr>
            <p:cNvPr id="154" name="Freeform 153"/>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5" name="Freeform 154"/>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6" name="Freeform 155"/>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7" name="Freeform 156"/>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8" name="Freeform 157"/>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59" name="Freeform 158"/>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0" name="Rectangle 159"/>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1" name="Freeform 160"/>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62" name="Freeform 161"/>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63" name="Straight Connector 162"/>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5553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246716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guide id="2" pos="6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DRAFT">
    <p:spTree>
      <p:nvGrpSpPr>
        <p:cNvPr id="1" name=""/>
        <p:cNvGrpSpPr/>
        <p:nvPr/>
      </p:nvGrpSpPr>
      <p:grpSpPr>
        <a:xfrm>
          <a:off x="0" y="0"/>
          <a:ext cx="0" cy="0"/>
          <a:chOff x="0" y="0"/>
          <a:chExt cx="0" cy="0"/>
        </a:xfrm>
      </p:grpSpPr>
      <p:sp>
        <p:nvSpPr>
          <p:cNvPr id="4"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
        <p:nvSpPr>
          <p:cNvPr id="6" name="SourceFootnote"/>
          <p:cNvSpPr/>
          <p:nvPr/>
        </p:nvSpPr>
        <p:spPr bwMode="auto">
          <a:xfrm>
            <a:off x="8855688" y="0"/>
            <a:ext cx="774699" cy="256724"/>
          </a:xfrm>
          <a:prstGeom prst="rect">
            <a:avLst/>
          </a:prstGeom>
          <a:solidFill>
            <a:srgbClr val="9D0015"/>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50000"/>
              </a:spcBef>
              <a:buClr>
                <a:srgbClr val="C00000"/>
              </a:buClr>
            </a:pPr>
            <a:r>
              <a:rPr kumimoji="0" lang="en-AU" sz="1000" b="1" i="0" u="none" strike="noStrike" cap="none" normalizeH="0" baseline="0" dirty="0">
                <a:ln>
                  <a:noFill/>
                </a:ln>
                <a:solidFill>
                  <a:srgbClr val="FFFFFF"/>
                </a:solidFill>
                <a:effectLst/>
                <a:latin typeface="Arial" panose="020B0604020202020204" pitchFamily="34" charset="0"/>
                <a:cs typeface="Arial" charset="0"/>
              </a:rPr>
              <a:t>DRAFT </a:t>
            </a:r>
          </a:p>
        </p:txBody>
      </p:sp>
    </p:spTree>
    <p:extLst>
      <p:ext uri="{BB962C8B-B14F-4D97-AF65-F5344CB8AC3E}">
        <p14:creationId xmlns:p14="http://schemas.microsoft.com/office/powerpoint/2010/main" val="26545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guide id="2" pos="6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 ILLUSTRATIVE">
    <p:spTree>
      <p:nvGrpSpPr>
        <p:cNvPr id="1" name=""/>
        <p:cNvGrpSpPr/>
        <p:nvPr/>
      </p:nvGrpSpPr>
      <p:grpSpPr>
        <a:xfrm>
          <a:off x="0" y="0"/>
          <a:ext cx="0" cy="0"/>
          <a:chOff x="0" y="0"/>
          <a:chExt cx="0" cy="0"/>
        </a:xfrm>
      </p:grpSpPr>
      <p:sp>
        <p:nvSpPr>
          <p:cNvPr id="4"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
        <p:nvSpPr>
          <p:cNvPr id="6" name="SourceFootnote"/>
          <p:cNvSpPr/>
          <p:nvPr/>
        </p:nvSpPr>
        <p:spPr bwMode="auto">
          <a:xfrm>
            <a:off x="8522208" y="0"/>
            <a:ext cx="1108179" cy="256724"/>
          </a:xfrm>
          <a:prstGeom prst="rect">
            <a:avLst/>
          </a:prstGeom>
          <a:solidFill>
            <a:srgbClr val="9D0015"/>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50000"/>
              </a:spcBef>
              <a:buClr>
                <a:srgbClr val="C00000"/>
              </a:buClr>
            </a:pPr>
            <a:r>
              <a:rPr kumimoji="0" lang="en-AU" sz="1000" b="1" i="0" u="none" strike="noStrike" cap="none" normalizeH="0" baseline="0" dirty="0">
                <a:ln>
                  <a:noFill/>
                </a:ln>
                <a:solidFill>
                  <a:srgbClr val="FFFFFF"/>
                </a:solidFill>
                <a:effectLst/>
                <a:latin typeface="Arial" panose="020B0604020202020204" pitchFamily="34" charset="0"/>
                <a:cs typeface="Arial" charset="0"/>
              </a:rPr>
              <a:t>ILLUSTRATIVE </a:t>
            </a:r>
          </a:p>
        </p:txBody>
      </p:sp>
    </p:spTree>
    <p:extLst>
      <p:ext uri="{BB962C8B-B14F-4D97-AF65-F5344CB8AC3E}">
        <p14:creationId xmlns:p14="http://schemas.microsoft.com/office/powerpoint/2010/main" val="32591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guide id="2" pos="60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3" name="Content Placeholder 2"/>
          <p:cNvSpPr>
            <a:spLocks noGrp="1"/>
          </p:cNvSpPr>
          <p:nvPr>
            <p:ph idx="1"/>
          </p:nvPr>
        </p:nvSpPr>
        <p:spPr>
          <a:xfrm>
            <a:off x="281689" y="1417135"/>
            <a:ext cx="9351261" cy="4856665"/>
          </a:xfrm>
          <a:prstGeom prst="rect">
            <a:avLst/>
          </a:prstGeom>
        </p:spPr>
        <p:txBody>
          <a:bodyPr/>
          <a:lstStyle>
            <a:lvl1pPr marL="357188" indent="-357188">
              <a:spcBef>
                <a:spcPts val="384"/>
              </a:spcBef>
              <a:defRPr sz="1600"/>
            </a:lvl1pPr>
            <a:lvl2pPr marL="628650" indent="-268288">
              <a:spcBef>
                <a:spcPts val="384"/>
              </a:spcBef>
              <a:defRPr sz="1400"/>
            </a:lvl2pPr>
            <a:lvl3pPr marL="898525" indent="-273050">
              <a:spcBef>
                <a:spcPts val="384"/>
              </a:spcBef>
              <a:defRPr sz="1400"/>
            </a:lvl3pPr>
            <a:lvl4pPr>
              <a:spcBef>
                <a:spcPts val="384"/>
              </a:spcBef>
              <a:defRPr sz="1100">
                <a:solidFill>
                  <a:schemeClr val="tx1"/>
                </a:solidFill>
              </a:defRPr>
            </a:lvl4pPr>
            <a:lvl5pPr>
              <a:spcBef>
                <a:spcPts val="384"/>
              </a:spcBef>
              <a:defRPr sz="1100"/>
            </a:lvl5pPr>
          </a:lstStyle>
          <a:p>
            <a:pPr lvl="0"/>
            <a:r>
              <a:rPr lang="en-US"/>
              <a:t>Edit Master text styles</a:t>
            </a:r>
          </a:p>
          <a:p>
            <a:pPr lvl="1"/>
            <a:r>
              <a:rPr lang="en-US"/>
              <a:t>Second level</a:t>
            </a:r>
          </a:p>
          <a:p>
            <a:pPr lvl="2"/>
            <a:r>
              <a:rPr lang="en-US"/>
              <a:t>Third level</a:t>
            </a:r>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308151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 DRAFT">
    <p:spTree>
      <p:nvGrpSpPr>
        <p:cNvPr id="1" name=""/>
        <p:cNvGrpSpPr/>
        <p:nvPr/>
      </p:nvGrpSpPr>
      <p:grpSpPr>
        <a:xfrm>
          <a:off x="0" y="0"/>
          <a:ext cx="0" cy="0"/>
          <a:chOff x="0" y="0"/>
          <a:chExt cx="0" cy="0"/>
        </a:xfrm>
      </p:grpSpPr>
      <p:sp>
        <p:nvSpPr>
          <p:cNvPr id="2"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3" name="Content Placeholder 2"/>
          <p:cNvSpPr>
            <a:spLocks noGrp="1"/>
          </p:cNvSpPr>
          <p:nvPr>
            <p:ph idx="1"/>
          </p:nvPr>
        </p:nvSpPr>
        <p:spPr>
          <a:xfrm>
            <a:off x="281689" y="1417135"/>
            <a:ext cx="9351261" cy="4856665"/>
          </a:xfrm>
          <a:prstGeom prst="rect">
            <a:avLst/>
          </a:prstGeom>
        </p:spPr>
        <p:txBody>
          <a:bodyPr/>
          <a:lstStyle>
            <a:lvl1pPr marL="357188" indent="-357188">
              <a:spcBef>
                <a:spcPts val="384"/>
              </a:spcBef>
              <a:defRPr sz="1600"/>
            </a:lvl1pPr>
            <a:lvl2pPr marL="628650" indent="-268288">
              <a:spcBef>
                <a:spcPts val="384"/>
              </a:spcBef>
              <a:defRPr sz="1400"/>
            </a:lvl2pPr>
            <a:lvl3pPr marL="898525" indent="-273050">
              <a:spcBef>
                <a:spcPts val="384"/>
              </a:spcBef>
              <a:defRPr sz="1400"/>
            </a:lvl3pPr>
            <a:lvl4pPr>
              <a:spcBef>
                <a:spcPts val="384"/>
              </a:spcBef>
              <a:defRPr sz="1100">
                <a:solidFill>
                  <a:schemeClr val="tx1"/>
                </a:solidFill>
              </a:defRPr>
            </a:lvl4pPr>
            <a:lvl5pPr>
              <a:spcBef>
                <a:spcPts val="384"/>
              </a:spcBef>
              <a:defRPr sz="1100"/>
            </a:lvl5pPr>
          </a:lstStyle>
          <a:p>
            <a:pPr lvl="0"/>
            <a:r>
              <a:rPr lang="en-US"/>
              <a:t>Edit Master text styles</a:t>
            </a:r>
          </a:p>
          <a:p>
            <a:pPr lvl="1"/>
            <a:r>
              <a:rPr lang="en-US"/>
              <a:t>Second level</a:t>
            </a:r>
          </a:p>
          <a:p>
            <a:pPr lvl="2"/>
            <a:r>
              <a:rPr lang="en-US"/>
              <a:t>Third level</a:t>
            </a:r>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
        <p:nvSpPr>
          <p:cNvPr id="6" name="SourceFootnote"/>
          <p:cNvSpPr/>
          <p:nvPr/>
        </p:nvSpPr>
        <p:spPr bwMode="auto">
          <a:xfrm>
            <a:off x="8855688" y="0"/>
            <a:ext cx="774699" cy="256724"/>
          </a:xfrm>
          <a:prstGeom prst="rect">
            <a:avLst/>
          </a:prstGeom>
          <a:solidFill>
            <a:srgbClr val="9D0015"/>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50000"/>
              </a:spcBef>
              <a:buClr>
                <a:srgbClr val="C00000"/>
              </a:buClr>
            </a:pPr>
            <a:r>
              <a:rPr kumimoji="0" lang="en-AU" sz="1000" b="1" i="0" u="none" strike="noStrike" cap="none" normalizeH="0" baseline="0" dirty="0">
                <a:ln>
                  <a:noFill/>
                </a:ln>
                <a:solidFill>
                  <a:srgbClr val="FFFFFF"/>
                </a:solidFill>
                <a:effectLst/>
                <a:latin typeface="Arial" panose="020B0604020202020204" pitchFamily="34" charset="0"/>
                <a:cs typeface="Arial" charset="0"/>
              </a:rPr>
              <a:t>DRAFT </a:t>
            </a:r>
          </a:p>
        </p:txBody>
      </p:sp>
    </p:spTree>
    <p:extLst>
      <p:ext uri="{BB962C8B-B14F-4D97-AF65-F5344CB8AC3E}">
        <p14:creationId xmlns:p14="http://schemas.microsoft.com/office/powerpoint/2010/main" val="10911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 ILLUSTRATIVE">
    <p:spTree>
      <p:nvGrpSpPr>
        <p:cNvPr id="1" name=""/>
        <p:cNvGrpSpPr/>
        <p:nvPr/>
      </p:nvGrpSpPr>
      <p:grpSpPr>
        <a:xfrm>
          <a:off x="0" y="0"/>
          <a:ext cx="0" cy="0"/>
          <a:chOff x="0" y="0"/>
          <a:chExt cx="0" cy="0"/>
        </a:xfrm>
      </p:grpSpPr>
      <p:sp>
        <p:nvSpPr>
          <p:cNvPr id="2" name="Title 1"/>
          <p:cNvSpPr>
            <a:spLocks noGrp="1"/>
          </p:cNvSpPr>
          <p:nvPr>
            <p:ph type="title"/>
          </p:nvPr>
        </p:nvSpPr>
        <p:spPr>
          <a:xfrm>
            <a:off x="281305" y="304800"/>
            <a:ext cx="9351645" cy="546100"/>
          </a:xfrm>
          <a:prstGeom prst="rect">
            <a:avLst/>
          </a:prstGeom>
        </p:spPr>
        <p:txBody>
          <a:bodyPr anchor="ctr"/>
          <a:lstStyle>
            <a:lvl1pPr>
              <a:defRPr sz="2200">
                <a:solidFill>
                  <a:srgbClr val="353B47"/>
                </a:solidFill>
              </a:defRPr>
            </a:lvl1pPr>
          </a:lstStyle>
          <a:p>
            <a:r>
              <a:rPr lang="en-US"/>
              <a:t>Click to edit Master title style</a:t>
            </a:r>
            <a:endParaRPr lang="en-AU" dirty="0"/>
          </a:p>
        </p:txBody>
      </p:sp>
      <p:sp>
        <p:nvSpPr>
          <p:cNvPr id="3" name="Content Placeholder 2"/>
          <p:cNvSpPr>
            <a:spLocks noGrp="1"/>
          </p:cNvSpPr>
          <p:nvPr>
            <p:ph idx="1"/>
          </p:nvPr>
        </p:nvSpPr>
        <p:spPr>
          <a:xfrm>
            <a:off x="281689" y="1417135"/>
            <a:ext cx="9351261" cy="4856665"/>
          </a:xfrm>
          <a:prstGeom prst="rect">
            <a:avLst/>
          </a:prstGeom>
        </p:spPr>
        <p:txBody>
          <a:bodyPr/>
          <a:lstStyle>
            <a:lvl1pPr marL="357188" indent="-357188">
              <a:spcBef>
                <a:spcPts val="384"/>
              </a:spcBef>
              <a:defRPr sz="1600"/>
            </a:lvl1pPr>
            <a:lvl2pPr marL="628650" indent="-268288">
              <a:spcBef>
                <a:spcPts val="384"/>
              </a:spcBef>
              <a:defRPr sz="1400"/>
            </a:lvl2pPr>
            <a:lvl3pPr marL="898525" indent="-273050">
              <a:spcBef>
                <a:spcPts val="384"/>
              </a:spcBef>
              <a:defRPr sz="1400"/>
            </a:lvl3pPr>
            <a:lvl4pPr>
              <a:spcBef>
                <a:spcPts val="384"/>
              </a:spcBef>
              <a:defRPr sz="1100">
                <a:solidFill>
                  <a:schemeClr val="tx1"/>
                </a:solidFill>
              </a:defRPr>
            </a:lvl4pPr>
            <a:lvl5pPr>
              <a:spcBef>
                <a:spcPts val="384"/>
              </a:spcBef>
              <a:defRPr sz="1100"/>
            </a:lvl5pPr>
          </a:lstStyle>
          <a:p>
            <a:pPr lvl="0"/>
            <a:r>
              <a:rPr lang="en-US"/>
              <a:t>Edit Master text styles</a:t>
            </a:r>
          </a:p>
          <a:p>
            <a:pPr lvl="1"/>
            <a:r>
              <a:rPr lang="en-US"/>
              <a:t>Second level</a:t>
            </a:r>
          </a:p>
          <a:p>
            <a:pPr lvl="2"/>
            <a:r>
              <a:rPr lang="en-US"/>
              <a:t>Third level</a:t>
            </a:r>
          </a:p>
        </p:txBody>
      </p:sp>
      <p:sp>
        <p:nvSpPr>
          <p:cNvPr id="5"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
        <p:nvSpPr>
          <p:cNvPr id="7" name="SourceFootnote"/>
          <p:cNvSpPr/>
          <p:nvPr/>
        </p:nvSpPr>
        <p:spPr bwMode="auto">
          <a:xfrm>
            <a:off x="8522208" y="0"/>
            <a:ext cx="1108179" cy="256724"/>
          </a:xfrm>
          <a:prstGeom prst="rect">
            <a:avLst/>
          </a:prstGeom>
          <a:solidFill>
            <a:srgbClr val="9D0015"/>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50000"/>
              </a:spcBef>
              <a:buClr>
                <a:srgbClr val="C00000"/>
              </a:buClr>
            </a:pPr>
            <a:r>
              <a:rPr kumimoji="0" lang="en-AU" sz="1000" b="1" i="0" u="none" strike="noStrike" cap="none" normalizeH="0" baseline="0" dirty="0">
                <a:ln>
                  <a:noFill/>
                </a:ln>
                <a:solidFill>
                  <a:srgbClr val="FFFFFF"/>
                </a:solidFill>
                <a:effectLst/>
                <a:latin typeface="Arial" panose="020B0604020202020204" pitchFamily="34" charset="0"/>
                <a:cs typeface="Arial" charset="0"/>
              </a:rPr>
              <a:t>ILLUSTRATIVE </a:t>
            </a:r>
          </a:p>
        </p:txBody>
      </p:sp>
    </p:spTree>
    <p:extLst>
      <p:ext uri="{BB962C8B-B14F-4D97-AF65-F5344CB8AC3E}">
        <p14:creationId xmlns:p14="http://schemas.microsoft.com/office/powerpoint/2010/main" val="46975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sclaimer - Multiple data partners">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 y="0"/>
            <a:ext cx="9904290" cy="6867524"/>
          </a:xfrm>
          <a:prstGeom prst="rect">
            <a:avLst/>
          </a:prstGeom>
        </p:spPr>
      </p:pic>
      <p:sp>
        <p:nvSpPr>
          <p:cNvPr id="119" name="Rectangle 118"/>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4" name="Group 4"/>
          <p:cNvGrpSpPr>
            <a:grpSpLocks noChangeAspect="1"/>
          </p:cNvGrpSpPr>
          <p:nvPr/>
        </p:nvGrpSpPr>
        <p:grpSpPr bwMode="auto">
          <a:xfrm>
            <a:off x="1016643" y="6110514"/>
            <a:ext cx="1966716" cy="333149"/>
            <a:chOff x="2" y="2056"/>
            <a:chExt cx="6234" cy="1056"/>
          </a:xfrm>
        </p:grpSpPr>
        <p:sp>
          <p:nvSpPr>
            <p:cNvPr id="135" name="Freeform 134"/>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6" name="Freeform 135"/>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Rectangle 140"/>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Freeform 141"/>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sp>
        <p:nvSpPr>
          <p:cNvPr id="4" name="Rectangle 3"/>
          <p:cNvSpPr/>
          <p:nvPr/>
        </p:nvSpPr>
        <p:spPr>
          <a:xfrm>
            <a:off x="895350" y="472551"/>
            <a:ext cx="3657600" cy="3593291"/>
          </a:xfrm>
          <a:prstGeom prst="rect">
            <a:avLst/>
          </a:prstGeom>
        </p:spPr>
        <p:txBody>
          <a:bodyPr wrap="square">
            <a:spAutoFit/>
          </a:bodyPr>
          <a:lstStyle/>
          <a:p>
            <a:pPr algn="just">
              <a:lnSpc>
                <a:spcPts val="1300"/>
              </a:lnSpc>
              <a:spcBef>
                <a:spcPts val="0"/>
              </a:spcBef>
              <a:defRPr/>
            </a:pPr>
            <a:r>
              <a:rPr lang="en-AU" sz="800" b="0" dirty="0">
                <a:solidFill>
                  <a:srgbClr val="353B47"/>
                </a:solidFill>
              </a:rPr>
              <a:t>This report, or information contained in the report (together, the </a:t>
            </a:r>
            <a:r>
              <a:rPr lang="en-AU" sz="800" dirty="0">
                <a:solidFill>
                  <a:srgbClr val="353B47"/>
                </a:solidFill>
              </a:rPr>
              <a:t>Report</a:t>
            </a:r>
            <a:r>
              <a:rPr lang="en-AU" sz="800" b="0" dirty="0">
                <a:solidFill>
                  <a:srgbClr val="353B47"/>
                </a:solidFill>
              </a:rPr>
              <a:t>), has been prepared by The Quantium Group Pty Limited and /</a:t>
            </a:r>
            <a:r>
              <a:rPr lang="en-AU" sz="800" b="0" baseline="0" dirty="0">
                <a:solidFill>
                  <a:srgbClr val="353B47"/>
                </a:solidFill>
              </a:rPr>
              <a:t> </a:t>
            </a:r>
            <a:r>
              <a:rPr lang="en-AU" sz="800" b="0" dirty="0">
                <a:solidFill>
                  <a:srgbClr val="353B47"/>
                </a:solidFill>
              </a:rPr>
              <a:t>or Market Blueprint Pty Limited (together, </a:t>
            </a:r>
            <a:r>
              <a:rPr lang="en-AU" sz="800" dirty="0">
                <a:solidFill>
                  <a:srgbClr val="353B47"/>
                </a:solidFill>
              </a:rPr>
              <a:t>Quantium</a:t>
            </a:r>
            <a:r>
              <a:rPr lang="en-AU" sz="800" b="0" dirty="0">
                <a:solidFill>
                  <a:srgbClr val="353B47"/>
                </a:solidFill>
              </a:rPr>
              <a:t>). The Report may comprise of material </a:t>
            </a:r>
            <a:br>
              <a:rPr lang="en-AU" sz="800" b="0" dirty="0">
                <a:solidFill>
                  <a:srgbClr val="353B47"/>
                </a:solidFill>
              </a:rPr>
            </a:br>
            <a:r>
              <a:rPr lang="en-AU" sz="800" b="0" dirty="0">
                <a:solidFill>
                  <a:srgbClr val="353B47"/>
                </a:solidFill>
              </a:rPr>
              <a:t>or be the subject of intellectual property, including confidentiality rights </a:t>
            </a:r>
            <a:br>
              <a:rPr lang="en-AU" sz="800" b="0" dirty="0">
                <a:solidFill>
                  <a:srgbClr val="353B47"/>
                </a:solidFill>
              </a:rPr>
            </a:br>
            <a:r>
              <a:rPr lang="en-AU" sz="800" b="0" dirty="0">
                <a:solidFill>
                  <a:srgbClr val="353B47"/>
                </a:solidFill>
              </a:rPr>
              <a:t>and copyright, of multiple owners, including Multi </a:t>
            </a:r>
            <a:r>
              <a:rPr lang="en-AU" sz="800" b="0" baseline="0" dirty="0">
                <a:solidFill>
                  <a:srgbClr val="353B47"/>
                </a:solidFill>
              </a:rPr>
              <a:t> </a:t>
            </a:r>
            <a:r>
              <a:rPr lang="en-AU" sz="800" b="0" dirty="0">
                <a:solidFill>
                  <a:srgbClr val="353B47"/>
                </a:solidFill>
              </a:rPr>
              <a:t>Channel Network </a:t>
            </a:r>
            <a:br>
              <a:rPr lang="en-AU" sz="800" b="0" dirty="0">
                <a:solidFill>
                  <a:srgbClr val="353B47"/>
                </a:solidFill>
              </a:rPr>
            </a:br>
            <a:r>
              <a:rPr lang="en-AU" sz="800" b="0" dirty="0">
                <a:solidFill>
                  <a:srgbClr val="353B47"/>
                </a:solidFill>
              </a:rPr>
              <a:t>Pty Ltd, Foxtel Management Pty Limited, National</a:t>
            </a:r>
            <a:r>
              <a:rPr lang="en-AU" sz="800" b="0" baseline="0" dirty="0">
                <a:solidFill>
                  <a:srgbClr val="353B47"/>
                </a:solidFill>
              </a:rPr>
              <a:t> </a:t>
            </a:r>
            <a:r>
              <a:rPr lang="en-AU" sz="800" b="0" dirty="0">
                <a:solidFill>
                  <a:srgbClr val="353B47"/>
                </a:solidFill>
              </a:rPr>
              <a:t>Australia Bank Limited, Woolworths Limited and Quantium (together, the </a:t>
            </a:r>
            <a:r>
              <a:rPr lang="en-AU" sz="800" dirty="0">
                <a:solidFill>
                  <a:srgbClr val="353B47"/>
                </a:solidFill>
              </a:rPr>
              <a:t>IP</a:t>
            </a:r>
            <a:r>
              <a:rPr lang="en-AU" sz="800" b="0" dirty="0">
                <a:solidFill>
                  <a:srgbClr val="353B47"/>
                </a:solidFill>
              </a:rPr>
              <a:t> </a:t>
            </a:r>
            <a:r>
              <a:rPr lang="en-AU" sz="800" dirty="0">
                <a:solidFill>
                  <a:srgbClr val="353B47"/>
                </a:solidFill>
              </a:rPr>
              <a:t>Owners</a:t>
            </a:r>
            <a:r>
              <a:rPr lang="en-AU" sz="800" b="0" dirty="0">
                <a:solidFill>
                  <a:srgbClr val="353B47"/>
                </a:solidFill>
              </a:rPr>
              <a:t>). Without limiting the above, the Report may have been prepared using raw data owned by the IP Owners. The IP Owners have not been involved in the analysis of the raw data, nor the preparation of the Report and do not make any representation (express or implied), nor give any warranty in relation to the accuracy, completeness or appropriateness of the raw data, nor the analysis of this Report. To the maximum extent permitted by law, the IP Owners expressly disclaim, take no responsibility for and have no liability for the preparation, contents, accuracy or completeness of this Report or the analysis on which it is based. The IP Owners will have no liability for any use, by anyone, or disclosure by the recipient of any information contained in, or derived from, the Report. This Report or any material contained within may not be copied or distributed or otherwise disclosed or made available in any way except strictly in accordance with the applicable written terms and conditions. The information in this report is provided in confidence. </a:t>
            </a:r>
          </a:p>
        </p:txBody>
      </p:sp>
      <p:cxnSp>
        <p:nvCxnSpPr>
          <p:cNvPr id="146" name="Straight Connector 145"/>
          <p:cNvCxnSpPr/>
          <p:nvPr/>
        </p:nvCxnSpPr>
        <p:spPr bwMode="auto">
          <a:xfrm>
            <a:off x="991254" y="4269564"/>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34216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page - Software (DRAFT)">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0" name="Rectangle 129"/>
          <p:cNvSpPr/>
          <p:nvPr/>
        </p:nvSpPr>
        <p:spPr bwMode="auto">
          <a:xfrm>
            <a:off x="740872" y="-5028"/>
            <a:ext cx="4027071" cy="6863028"/>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Rectangle 133"/>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5" name="Group 4"/>
          <p:cNvGrpSpPr>
            <a:grpSpLocks noChangeAspect="1"/>
          </p:cNvGrpSpPr>
          <p:nvPr/>
        </p:nvGrpSpPr>
        <p:grpSpPr bwMode="auto">
          <a:xfrm>
            <a:off x="1016643" y="6110514"/>
            <a:ext cx="1966716" cy="333149"/>
            <a:chOff x="2" y="2056"/>
            <a:chExt cx="6234" cy="1056"/>
          </a:xfrm>
        </p:grpSpPr>
        <p:sp>
          <p:nvSpPr>
            <p:cNvPr id="136" name="Freeform 135"/>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Rectangle 141"/>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46" name="Straight Connector 145"/>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20" name="TextBox 19"/>
          <p:cNvSpPr txBox="1"/>
          <p:nvPr/>
        </p:nvSpPr>
        <p:spPr>
          <a:xfrm>
            <a:off x="7386000" y="434956"/>
            <a:ext cx="2520000" cy="360000"/>
          </a:xfrm>
          <a:prstGeom prst="rect">
            <a:avLst/>
          </a:prstGeom>
          <a:solidFill>
            <a:srgbClr val="9D0015"/>
          </a:solidFill>
        </p:spPr>
        <p:txBody>
          <a:bodyPr wrap="square" rtlCol="0" anchor="ctr">
            <a:noAutofit/>
          </a:bodyPr>
          <a:lstStyle/>
          <a:p>
            <a:pPr algn="ctr">
              <a:buClr>
                <a:srgbClr val="9D0015"/>
              </a:buClr>
              <a:buSzPct val="80000"/>
            </a:pPr>
            <a:r>
              <a:rPr lang="en-AU" sz="2000" b="0" dirty="0">
                <a:solidFill>
                  <a:srgbClr val="FFFFFF"/>
                </a:solidFill>
              </a:rPr>
              <a:t>DRAFT</a:t>
            </a:r>
          </a:p>
        </p:txBody>
      </p:sp>
    </p:spTree>
    <p:extLst>
      <p:ext uri="{BB962C8B-B14F-4D97-AF65-F5344CB8AC3E}">
        <p14:creationId xmlns:p14="http://schemas.microsoft.com/office/powerpoint/2010/main" val="143535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sclaimer - NAB data">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 y="0"/>
            <a:ext cx="9904290" cy="6867524"/>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2" name="Group 4"/>
          <p:cNvGrpSpPr>
            <a:grpSpLocks noChangeAspect="1"/>
          </p:cNvGrpSpPr>
          <p:nvPr/>
        </p:nvGrpSpPr>
        <p:grpSpPr bwMode="auto">
          <a:xfrm>
            <a:off x="1016643" y="6110514"/>
            <a:ext cx="1966716" cy="333149"/>
            <a:chOff x="2" y="2056"/>
            <a:chExt cx="6234" cy="1056"/>
          </a:xfrm>
        </p:grpSpPr>
        <p:sp>
          <p:nvSpPr>
            <p:cNvPr id="133" name="Freeform 132"/>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4" name="Freeform 133"/>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5" name="Freeform 134"/>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6" name="Freeform 135"/>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Rectangle 138"/>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sp>
        <p:nvSpPr>
          <p:cNvPr id="142" name="Rectangle 141"/>
          <p:cNvSpPr/>
          <p:nvPr/>
        </p:nvSpPr>
        <p:spPr>
          <a:xfrm>
            <a:off x="895350" y="472551"/>
            <a:ext cx="3657600" cy="2259593"/>
          </a:xfrm>
          <a:prstGeom prst="rect">
            <a:avLst/>
          </a:prstGeom>
        </p:spPr>
        <p:txBody>
          <a:bodyPr wrap="square">
            <a:spAutoFit/>
          </a:bodyPr>
          <a:lstStyle/>
          <a:p>
            <a:pPr algn="just">
              <a:lnSpc>
                <a:spcPts val="1300"/>
              </a:lnSpc>
              <a:spcBef>
                <a:spcPts val="0"/>
              </a:spcBef>
              <a:defRPr/>
            </a:pPr>
            <a:r>
              <a:rPr lang="en-AU" sz="800" b="0" dirty="0">
                <a:solidFill>
                  <a:srgbClr val="353B47"/>
                </a:solidFill>
              </a:rPr>
              <a:t>This report, or information contained in this report (together, the </a:t>
            </a:r>
            <a:r>
              <a:rPr lang="en-AU" sz="800" dirty="0">
                <a:solidFill>
                  <a:srgbClr val="353B47"/>
                </a:solidFill>
              </a:rPr>
              <a:t>Report</a:t>
            </a:r>
            <a:r>
              <a:rPr lang="en-AU" sz="800" b="0" dirty="0">
                <a:solidFill>
                  <a:srgbClr val="353B47"/>
                </a:solidFill>
              </a:rPr>
              <a:t>), has been prepared by The Quantium Group Pty Limited and / or Market Blueprint Pty Ltd (together, </a:t>
            </a:r>
            <a:r>
              <a:rPr lang="en-AU" sz="800" dirty="0">
                <a:solidFill>
                  <a:srgbClr val="353B47"/>
                </a:solidFill>
              </a:rPr>
              <a:t>Quantium</a:t>
            </a:r>
            <a:r>
              <a:rPr lang="en-AU" sz="800" b="0" dirty="0">
                <a:solidFill>
                  <a:srgbClr val="353B47"/>
                </a:solidFill>
              </a:rPr>
              <a:t>) using raw data owned by National Australia Bank Limited (</a:t>
            </a:r>
            <a:r>
              <a:rPr lang="en-AU" sz="800" dirty="0">
                <a:solidFill>
                  <a:srgbClr val="353B47"/>
                </a:solidFill>
              </a:rPr>
              <a:t>NAB</a:t>
            </a:r>
            <a:r>
              <a:rPr lang="en-AU" sz="800" b="0" dirty="0">
                <a:solidFill>
                  <a:srgbClr val="353B47"/>
                </a:solidFill>
              </a:rPr>
              <a:t>). NAB has not been involved in the analysis of the raw data, nor the preparation of this Report and does not make any representation (express or implied), nor give any warranty in relation to the accuracy, completeness or appropriateness of the raw data or the analysis </a:t>
            </a:r>
            <a:br>
              <a:rPr lang="en-AU" sz="800" b="0" dirty="0">
                <a:solidFill>
                  <a:srgbClr val="353B47"/>
                </a:solidFill>
              </a:rPr>
            </a:br>
            <a:r>
              <a:rPr lang="en-AU" sz="800" b="0" dirty="0">
                <a:solidFill>
                  <a:srgbClr val="353B47"/>
                </a:solidFill>
              </a:rPr>
              <a:t>in this Report. To the maximum extent permitted by law, NAB expressly disclaims, takes no responsibility for and has no liability for the preparation, contents, accuracy or completeness of this Report or the analysis on which it is based. The information in this report is provided in confidence and may only be used for the purpose provided and may not be reproduced or disclosed without permission.</a:t>
            </a:r>
          </a:p>
        </p:txBody>
      </p:sp>
      <p:cxnSp>
        <p:nvCxnSpPr>
          <p:cNvPr id="143" name="Straight Connector 142"/>
          <p:cNvCxnSpPr/>
          <p:nvPr/>
        </p:nvCxnSpPr>
        <p:spPr bwMode="auto">
          <a:xfrm>
            <a:off x="991254" y="2947841"/>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261737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Disclaimer - Foxtel data">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 y="0"/>
            <a:ext cx="9904290" cy="6867524"/>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2" name="Group 4"/>
          <p:cNvGrpSpPr>
            <a:grpSpLocks noChangeAspect="1"/>
          </p:cNvGrpSpPr>
          <p:nvPr/>
        </p:nvGrpSpPr>
        <p:grpSpPr bwMode="auto">
          <a:xfrm>
            <a:off x="1016643" y="6110514"/>
            <a:ext cx="1966716" cy="333149"/>
            <a:chOff x="2" y="2056"/>
            <a:chExt cx="6234" cy="1056"/>
          </a:xfrm>
        </p:grpSpPr>
        <p:sp>
          <p:nvSpPr>
            <p:cNvPr id="133" name="Freeform 132"/>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4" name="Freeform 133"/>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5" name="Freeform 134"/>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6" name="Freeform 135"/>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Rectangle 138"/>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sp>
        <p:nvSpPr>
          <p:cNvPr id="142" name="Rectangle 141"/>
          <p:cNvSpPr/>
          <p:nvPr/>
        </p:nvSpPr>
        <p:spPr>
          <a:xfrm>
            <a:off x="895350" y="472551"/>
            <a:ext cx="3657600" cy="1926168"/>
          </a:xfrm>
          <a:prstGeom prst="rect">
            <a:avLst/>
          </a:prstGeom>
        </p:spPr>
        <p:txBody>
          <a:bodyPr wrap="square">
            <a:spAutoFit/>
          </a:bodyPr>
          <a:lstStyle/>
          <a:p>
            <a:pPr algn="just">
              <a:lnSpc>
                <a:spcPts val="1300"/>
              </a:lnSpc>
              <a:spcBef>
                <a:spcPts val="0"/>
              </a:spcBef>
              <a:defRPr/>
            </a:pPr>
            <a:r>
              <a:rPr lang="en-AU" sz="800" b="0" dirty="0">
                <a:solidFill>
                  <a:srgbClr val="353B47"/>
                </a:solidFill>
              </a:rPr>
              <a:t>This material may comprise or be the subject of intellectual property, including confidential rights and copyright of multiple owners including </a:t>
            </a:r>
            <a:br>
              <a:rPr lang="en-AU" sz="800" b="0" dirty="0">
                <a:solidFill>
                  <a:srgbClr val="353B47"/>
                </a:solidFill>
              </a:rPr>
            </a:br>
            <a:r>
              <a:rPr lang="en-AU" sz="800" b="0" dirty="0">
                <a:solidFill>
                  <a:srgbClr val="353B47"/>
                </a:solidFill>
              </a:rPr>
              <a:t>Multi Channel Network Pty Ltd, Foxtel Management Pty Limited and The Quantium Group Pty Limited (together, the </a:t>
            </a:r>
            <a:r>
              <a:rPr lang="en-AU" sz="800" dirty="0">
                <a:solidFill>
                  <a:srgbClr val="353B47"/>
                </a:solidFill>
              </a:rPr>
              <a:t>IP Owners</a:t>
            </a:r>
            <a:r>
              <a:rPr lang="en-AU" sz="800" b="0" dirty="0">
                <a:solidFill>
                  <a:srgbClr val="353B47"/>
                </a:solidFill>
              </a:rPr>
              <a:t>). This information is provided in confidence and may only be used for the purposes provided and may not be reproduced, or disclosed without permission. None of the IP Owners gives any guarantee or warranty nor will have any liability for any use or disclosure by the recipient of any information contained in, or derived from, this material. These materials may not be copied or distributed </a:t>
            </a:r>
            <a:br>
              <a:rPr lang="en-AU" sz="800" b="0" dirty="0">
                <a:solidFill>
                  <a:srgbClr val="353B47"/>
                </a:solidFill>
              </a:rPr>
            </a:br>
            <a:r>
              <a:rPr lang="en-AU" sz="800" b="0" dirty="0">
                <a:solidFill>
                  <a:srgbClr val="353B47"/>
                </a:solidFill>
              </a:rPr>
              <a:t>or otherwise disclosed or made available in any way except strictly in</a:t>
            </a:r>
            <a:r>
              <a:rPr lang="en-AU" sz="800" b="0" baseline="0" dirty="0">
                <a:solidFill>
                  <a:srgbClr val="353B47"/>
                </a:solidFill>
              </a:rPr>
              <a:t> </a:t>
            </a:r>
            <a:r>
              <a:rPr lang="en-AU" sz="800" b="0" dirty="0">
                <a:solidFill>
                  <a:srgbClr val="353B47"/>
                </a:solidFill>
              </a:rPr>
              <a:t>accordance with the applicable written terms and conditions. </a:t>
            </a:r>
          </a:p>
        </p:txBody>
      </p:sp>
      <p:cxnSp>
        <p:nvCxnSpPr>
          <p:cNvPr id="143" name="Straight Connector 142"/>
          <p:cNvCxnSpPr/>
          <p:nvPr/>
        </p:nvCxnSpPr>
        <p:spPr bwMode="auto">
          <a:xfrm>
            <a:off x="991254" y="2615679"/>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207562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sclaimer - WOW data">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 y="0"/>
            <a:ext cx="9904290" cy="6867524"/>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2" name="Group 4"/>
          <p:cNvGrpSpPr>
            <a:grpSpLocks noChangeAspect="1"/>
          </p:cNvGrpSpPr>
          <p:nvPr/>
        </p:nvGrpSpPr>
        <p:grpSpPr bwMode="auto">
          <a:xfrm>
            <a:off x="1016643" y="6110514"/>
            <a:ext cx="1966716" cy="333149"/>
            <a:chOff x="2" y="2056"/>
            <a:chExt cx="6234" cy="1056"/>
          </a:xfrm>
        </p:grpSpPr>
        <p:sp>
          <p:nvSpPr>
            <p:cNvPr id="133" name="Freeform 132"/>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4" name="Freeform 133"/>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5" name="Freeform 134"/>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6" name="Freeform 135"/>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Rectangle 138"/>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sp>
        <p:nvSpPr>
          <p:cNvPr id="142" name="Rectangle 141"/>
          <p:cNvSpPr/>
          <p:nvPr/>
        </p:nvSpPr>
        <p:spPr>
          <a:xfrm>
            <a:off x="895350" y="472551"/>
            <a:ext cx="3657600" cy="2426305"/>
          </a:xfrm>
          <a:prstGeom prst="rect">
            <a:avLst/>
          </a:prstGeom>
        </p:spPr>
        <p:txBody>
          <a:bodyPr wrap="square">
            <a:spAutoFit/>
          </a:bodyPr>
          <a:lstStyle/>
          <a:p>
            <a:pPr algn="just">
              <a:lnSpc>
                <a:spcPts val="1300"/>
              </a:lnSpc>
              <a:spcBef>
                <a:spcPts val="0"/>
              </a:spcBef>
              <a:defRPr/>
            </a:pPr>
            <a:r>
              <a:rPr lang="en-AU" sz="800" b="0" dirty="0">
                <a:solidFill>
                  <a:srgbClr val="353B47"/>
                </a:solidFill>
              </a:rPr>
              <a:t>This report or information contained in the report (together, the </a:t>
            </a:r>
            <a:r>
              <a:rPr lang="en-AU" sz="800" dirty="0">
                <a:solidFill>
                  <a:srgbClr val="353B47"/>
                </a:solidFill>
              </a:rPr>
              <a:t>Report</a:t>
            </a:r>
            <a:r>
              <a:rPr lang="en-AU" sz="800" b="0" dirty="0">
                <a:solidFill>
                  <a:srgbClr val="353B47"/>
                </a:solidFill>
              </a:rPr>
              <a:t>) has been prepared by The Quantium Group Pty Limited. The Report may</a:t>
            </a:r>
            <a:r>
              <a:rPr lang="en-AU" sz="800" b="0" baseline="0" dirty="0">
                <a:solidFill>
                  <a:srgbClr val="353B47"/>
                </a:solidFill>
              </a:rPr>
              <a:t> </a:t>
            </a:r>
            <a:r>
              <a:rPr lang="en-AU" sz="800" b="0" dirty="0">
                <a:solidFill>
                  <a:srgbClr val="353B47"/>
                </a:solidFill>
              </a:rPr>
              <a:t>comprise of material or be the subject of intellectual property, including confidentiality rights and copyright of Woolworths Limited (</a:t>
            </a:r>
            <a:r>
              <a:rPr lang="en-AU" sz="800" dirty="0">
                <a:solidFill>
                  <a:srgbClr val="353B47"/>
                </a:solidFill>
              </a:rPr>
              <a:t>WOW</a:t>
            </a:r>
            <a:r>
              <a:rPr lang="en-AU" sz="800" b="0" dirty="0">
                <a:solidFill>
                  <a:srgbClr val="353B47"/>
                </a:solidFill>
              </a:rPr>
              <a:t>). Without limiting the above, the report may have been prepared using raw data owned by WOW. WOW has not been involved in the analysis of the raw data, nor the preparation of the Report and does not make any representation (express or implied), nor gives any warranty in relation to the accuracy, completeness or appropriateness of the raw data or the analysis of this Report. To the maximum extent permitted by law, WOW expressly disclaim, takes no responsibility for and has no liability for the preparation, contents, accuracy or completeness of this Report or the analysis on which it is based. WOW will have no liability for any use, by anyone, or disclosure by the recipient of any information contained in, or derived from, the Report. </a:t>
            </a:r>
          </a:p>
        </p:txBody>
      </p:sp>
      <p:cxnSp>
        <p:nvCxnSpPr>
          <p:cNvPr id="143" name="Straight Connector 142"/>
          <p:cNvCxnSpPr/>
          <p:nvPr/>
        </p:nvCxnSpPr>
        <p:spPr bwMode="auto">
          <a:xfrm>
            <a:off x="991254" y="3083615"/>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427539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Disclaimer - General">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 y="0"/>
            <a:ext cx="9904290" cy="6867524"/>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42" name="Rectangle 141"/>
          <p:cNvSpPr/>
          <p:nvPr/>
        </p:nvSpPr>
        <p:spPr>
          <a:xfrm>
            <a:off x="895350" y="472551"/>
            <a:ext cx="3657600" cy="907556"/>
          </a:xfrm>
          <a:prstGeom prst="rect">
            <a:avLst/>
          </a:prstGeom>
        </p:spPr>
        <p:txBody>
          <a:bodyPr wrap="square">
            <a:spAutoFit/>
          </a:bodyPr>
          <a:lstStyle/>
          <a:p>
            <a:pPr algn="just">
              <a:lnSpc>
                <a:spcPts val="1300"/>
              </a:lnSpc>
              <a:spcBef>
                <a:spcPts val="0"/>
              </a:spcBef>
              <a:defRPr/>
            </a:pPr>
            <a:r>
              <a:rPr lang="en-AU" sz="800" b="0" dirty="0">
                <a:solidFill>
                  <a:srgbClr val="353B47"/>
                </a:solidFill>
              </a:rPr>
              <a:t>This report or information contained in the report (together, the </a:t>
            </a:r>
            <a:r>
              <a:rPr lang="en-AU" sz="800" dirty="0">
                <a:solidFill>
                  <a:srgbClr val="353B47"/>
                </a:solidFill>
              </a:rPr>
              <a:t>Report</a:t>
            </a:r>
            <a:r>
              <a:rPr lang="en-AU" sz="800" b="0" dirty="0">
                <a:solidFill>
                  <a:srgbClr val="353B47"/>
                </a:solidFill>
              </a:rPr>
              <a:t>) has been prepared by The Quantium Group Pty Limited (</a:t>
            </a:r>
            <a:r>
              <a:rPr lang="en-AU" sz="800" dirty="0">
                <a:solidFill>
                  <a:srgbClr val="353B47"/>
                </a:solidFill>
              </a:rPr>
              <a:t>Quantium</a:t>
            </a:r>
            <a:r>
              <a:rPr lang="en-AU" sz="800" b="0" dirty="0">
                <a:solidFill>
                  <a:srgbClr val="353B47"/>
                </a:solidFill>
              </a:rPr>
              <a:t>). Quantium owns all right, title and interest in this Report. Quantium does not make any representation (express or implied), nor give any warranty in relation to the accuracy, completeness or appropriateness of the Report.</a:t>
            </a:r>
          </a:p>
        </p:txBody>
      </p:sp>
      <p:cxnSp>
        <p:nvCxnSpPr>
          <p:cNvPr id="143" name="Straight Connector 142"/>
          <p:cNvCxnSpPr/>
          <p:nvPr/>
        </p:nvCxnSpPr>
        <p:spPr bwMode="auto">
          <a:xfrm>
            <a:off x="991254" y="1606894"/>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716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1"/>
            <a:ext cx="9906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5160" y="1"/>
            <a:ext cx="990084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71475" y="4960137"/>
            <a:ext cx="6315075"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996113" y="4960137"/>
            <a:ext cx="2600325"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6DFF08F-DC6B-4601-B491-B0F83F6DD2DA}" type="datetimeFigureOut">
              <a:rPr lang="en-US" dirty="0"/>
              <a:pPr/>
              <a:t>5/20/2018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cxnSp>
        <p:nvCxnSpPr>
          <p:cNvPr id="8" name="Straight Connector 7"/>
          <p:cNvCxnSpPr/>
          <p:nvPr/>
        </p:nvCxnSpPr>
        <p:spPr>
          <a:xfrm flipV="1">
            <a:off x="6814310"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75690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226141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9906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5160" y="1"/>
            <a:ext cx="990084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4960137"/>
            <a:ext cx="6315075"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996113" y="4960137"/>
            <a:ext cx="2600325"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5/20/2018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cxnSp>
        <p:nvCxnSpPr>
          <p:cNvPr id="8" name="Straight Connector 7"/>
          <p:cNvCxnSpPr/>
          <p:nvPr/>
        </p:nvCxnSpPr>
        <p:spPr>
          <a:xfrm flipV="1">
            <a:off x="6814310"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5772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2104" y="585216"/>
            <a:ext cx="7897559"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2104" y="2286000"/>
            <a:ext cx="386334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6323" y="2286000"/>
            <a:ext cx="386334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5/20/2018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94371818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32104" y="585216"/>
            <a:ext cx="7897559"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2104" y="2179636"/>
            <a:ext cx="386334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2104" y="2967788"/>
            <a:ext cx="386334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6323" y="2179636"/>
            <a:ext cx="386334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4866323" y="2967788"/>
            <a:ext cx="386334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5/20/2018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401889888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5/20/2018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226060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page - Software">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0" name="Rectangle 129"/>
          <p:cNvSpPr/>
          <p:nvPr/>
        </p:nvSpPr>
        <p:spPr bwMode="auto">
          <a:xfrm>
            <a:off x="740872" y="-5028"/>
            <a:ext cx="4027071" cy="6863028"/>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280161"/>
            <a:ext cx="3518000" cy="2145276"/>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grpSp>
        <p:nvGrpSpPr>
          <p:cNvPr id="135" name="Group 4"/>
          <p:cNvGrpSpPr>
            <a:grpSpLocks noChangeAspect="1"/>
          </p:cNvGrpSpPr>
          <p:nvPr/>
        </p:nvGrpSpPr>
        <p:grpSpPr bwMode="auto">
          <a:xfrm>
            <a:off x="1016643" y="6110514"/>
            <a:ext cx="1966716" cy="333149"/>
            <a:chOff x="2" y="2056"/>
            <a:chExt cx="6234" cy="1056"/>
          </a:xfrm>
        </p:grpSpPr>
        <p:sp>
          <p:nvSpPr>
            <p:cNvPr id="136" name="Freeform 135"/>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Rectangle 141"/>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9" name="Straight Connector 18"/>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9719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5/20/2018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31478594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832104" y="471509"/>
            <a:ext cx="356616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643437" y="822960"/>
            <a:ext cx="4613720"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2104" y="2257506"/>
            <a:ext cx="356616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5/20/2018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12428790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1475" y="4960138"/>
            <a:ext cx="6315075"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90352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996113" y="4960138"/>
            <a:ext cx="2600325"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CDD058F-B960-4439-B370-43D89816EE05}" type="datetimeFigureOut">
              <a:rPr lang="en-US" dirty="0"/>
              <a:t>5/20/2018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cxnSp>
        <p:nvCxnSpPr>
          <p:cNvPr id="8" name="Straight Connector 7"/>
          <p:cNvCxnSpPr/>
          <p:nvPr/>
        </p:nvCxnSpPr>
        <p:spPr>
          <a:xfrm flipV="1">
            <a:off x="6814310"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23376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spTree>
    <p:extLst>
      <p:ext uri="{BB962C8B-B14F-4D97-AF65-F5344CB8AC3E}">
        <p14:creationId xmlns:p14="http://schemas.microsoft.com/office/powerpoint/2010/main" val="44101070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3" y="762000"/>
            <a:ext cx="2135981"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804864" y="762000"/>
            <a:ext cx="6160294"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CBBB6D0B-4672-42C1-96B4-D1944338389E}" type="slidenum">
              <a:rPr lang="en-AU" smtClean="0"/>
              <a:pPr>
                <a:defRPr/>
              </a:pPr>
              <a:t>‹#›</a:t>
            </a:fld>
            <a:endParaRPr lang="en-AU"/>
          </a:p>
        </p:txBody>
      </p:sp>
      <p:cxnSp>
        <p:nvCxnSpPr>
          <p:cNvPr id="7" name="Straight Connector 6"/>
          <p:cNvCxnSpPr/>
          <p:nvPr/>
        </p:nvCxnSpPr>
        <p:spPr>
          <a:xfrm rot="5400000" flipV="1">
            <a:off x="8172450" y="144988"/>
            <a:ext cx="0" cy="7429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35966"/>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page - Software (LOGO)">
    <p:spTree>
      <p:nvGrpSpPr>
        <p:cNvPr id="1" name=""/>
        <p:cNvGrpSpPr/>
        <p:nvPr/>
      </p:nvGrpSpPr>
      <p:grpSpPr>
        <a:xfrm>
          <a:off x="0" y="0"/>
          <a:ext cx="0" cy="0"/>
          <a:chOff x="0" y="0"/>
          <a:chExt cx="0" cy="0"/>
        </a:xfrm>
      </p:grpSpPr>
      <p:sp>
        <p:nvSpPr>
          <p:cNvPr id="131"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Tree>
    <p:extLst>
      <p:ext uri="{BB962C8B-B14F-4D97-AF65-F5344CB8AC3E}">
        <p14:creationId xmlns:p14="http://schemas.microsoft.com/office/powerpoint/2010/main" val="341423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page - Meeting (LOGO)">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2"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5" name="Rectangle 134"/>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6" name="Group 4"/>
          <p:cNvGrpSpPr>
            <a:grpSpLocks noChangeAspect="1"/>
          </p:cNvGrpSpPr>
          <p:nvPr/>
        </p:nvGrpSpPr>
        <p:grpSpPr bwMode="auto">
          <a:xfrm>
            <a:off x="1016643" y="6110514"/>
            <a:ext cx="1966716" cy="333149"/>
            <a:chOff x="2" y="2056"/>
            <a:chExt cx="6234" cy="1056"/>
          </a:xfrm>
        </p:grpSpPr>
        <p:sp>
          <p:nvSpPr>
            <p:cNvPr id="137" name="Freeform 136"/>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Freeform 141"/>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Rectangle 142"/>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5" name="Freeform 144"/>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47" name="Straight Connector 146"/>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208881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age - Meeting (DRAFT)">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2"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5" name="Rectangle 134"/>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6" name="Group 4"/>
          <p:cNvGrpSpPr>
            <a:grpSpLocks noChangeAspect="1"/>
          </p:cNvGrpSpPr>
          <p:nvPr/>
        </p:nvGrpSpPr>
        <p:grpSpPr bwMode="auto">
          <a:xfrm>
            <a:off x="1016643" y="6110514"/>
            <a:ext cx="1966716" cy="333149"/>
            <a:chOff x="2" y="2056"/>
            <a:chExt cx="6234" cy="1056"/>
          </a:xfrm>
        </p:grpSpPr>
        <p:sp>
          <p:nvSpPr>
            <p:cNvPr id="137" name="Freeform 136"/>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Freeform 141"/>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Rectangle 142"/>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5" name="Freeform 144"/>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47" name="Straight Connector 146"/>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20" name="TextBox 19"/>
          <p:cNvSpPr txBox="1"/>
          <p:nvPr/>
        </p:nvSpPr>
        <p:spPr>
          <a:xfrm>
            <a:off x="7386000" y="434956"/>
            <a:ext cx="2520000" cy="360000"/>
          </a:xfrm>
          <a:prstGeom prst="rect">
            <a:avLst/>
          </a:prstGeom>
          <a:solidFill>
            <a:srgbClr val="9D0015"/>
          </a:solidFill>
        </p:spPr>
        <p:txBody>
          <a:bodyPr wrap="square" rtlCol="0" anchor="ctr">
            <a:noAutofit/>
          </a:bodyPr>
          <a:lstStyle/>
          <a:p>
            <a:pPr algn="ctr">
              <a:buClr>
                <a:srgbClr val="9D0015"/>
              </a:buClr>
              <a:buSzPct val="80000"/>
            </a:pPr>
            <a:r>
              <a:rPr lang="en-AU" sz="2000" b="0" dirty="0">
                <a:solidFill>
                  <a:srgbClr val="FFFFFF"/>
                </a:solidFill>
              </a:rPr>
              <a:t>DRAFT</a:t>
            </a:r>
          </a:p>
        </p:txBody>
      </p:sp>
    </p:spTree>
    <p:extLst>
      <p:ext uri="{BB962C8B-B14F-4D97-AF65-F5344CB8AC3E}">
        <p14:creationId xmlns:p14="http://schemas.microsoft.com/office/powerpoint/2010/main" val="192416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age - Meetin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9906000" cy="6858000"/>
          </a:xfrm>
          <a:prstGeom prst="rect">
            <a:avLst/>
          </a:prstGeom>
        </p:spPr>
      </p:pic>
      <p:sp>
        <p:nvSpPr>
          <p:cNvPr id="131" name="Rectangle 130"/>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2" name="Text Placeholder 6"/>
          <p:cNvSpPr>
            <a:spLocks noGrp="1"/>
          </p:cNvSpPr>
          <p:nvPr>
            <p:ph type="body" sz="quarter" idx="10"/>
          </p:nvPr>
        </p:nvSpPr>
        <p:spPr>
          <a:xfrm>
            <a:off x="901600" y="1287781"/>
            <a:ext cx="3518000" cy="2137656"/>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grpSp>
        <p:nvGrpSpPr>
          <p:cNvPr id="136" name="Group 4"/>
          <p:cNvGrpSpPr>
            <a:grpSpLocks noChangeAspect="1"/>
          </p:cNvGrpSpPr>
          <p:nvPr/>
        </p:nvGrpSpPr>
        <p:grpSpPr bwMode="auto">
          <a:xfrm>
            <a:off x="1016643" y="6110514"/>
            <a:ext cx="1966716" cy="333149"/>
            <a:chOff x="2" y="2056"/>
            <a:chExt cx="6234" cy="1056"/>
          </a:xfrm>
        </p:grpSpPr>
        <p:sp>
          <p:nvSpPr>
            <p:cNvPr id="137" name="Freeform 136"/>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Freeform 141"/>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Rectangle 142"/>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5" name="Freeform 144"/>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9" name="Straight Connector 18"/>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61623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age - Quantium CheckOut (LOGO)">
    <p:spTree>
      <p:nvGrpSpPr>
        <p:cNvPr id="1" name=""/>
        <p:cNvGrpSpPr/>
        <p:nvPr/>
      </p:nvGrpSpPr>
      <p:grpSpPr>
        <a:xfrm>
          <a:off x="0" y="0"/>
          <a:ext cx="0" cy="0"/>
          <a:chOff x="0" y="0"/>
          <a:chExt cx="0" cy="0"/>
        </a:xfrm>
      </p:grpSpPr>
      <p:pic>
        <p:nvPicPr>
          <p:cNvPr id="129" name="Picture 12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526"/>
            <a:ext cx="9922018" cy="6867525"/>
          </a:xfrm>
          <a:prstGeom prst="rect">
            <a:avLst/>
          </a:prstGeom>
        </p:spPr>
      </p:pic>
      <p:sp>
        <p:nvSpPr>
          <p:cNvPr id="130" name="Rectangle 129"/>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Rectangle 133"/>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5" name="Group 4"/>
          <p:cNvGrpSpPr>
            <a:grpSpLocks noChangeAspect="1"/>
          </p:cNvGrpSpPr>
          <p:nvPr/>
        </p:nvGrpSpPr>
        <p:grpSpPr bwMode="auto">
          <a:xfrm>
            <a:off x="1016643" y="6110514"/>
            <a:ext cx="1966716" cy="333149"/>
            <a:chOff x="2" y="2056"/>
            <a:chExt cx="6234" cy="1056"/>
          </a:xfrm>
        </p:grpSpPr>
        <p:sp>
          <p:nvSpPr>
            <p:cNvPr id="136" name="Freeform 135"/>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Rectangle 141"/>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46" name="Straight Connector 145"/>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1721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page - Quantium CheckOut (DRAFT)">
    <p:spTree>
      <p:nvGrpSpPr>
        <p:cNvPr id="1" name=""/>
        <p:cNvGrpSpPr/>
        <p:nvPr/>
      </p:nvGrpSpPr>
      <p:grpSpPr>
        <a:xfrm>
          <a:off x="0" y="0"/>
          <a:ext cx="0" cy="0"/>
          <a:chOff x="0" y="0"/>
          <a:chExt cx="0" cy="0"/>
        </a:xfrm>
      </p:grpSpPr>
      <p:pic>
        <p:nvPicPr>
          <p:cNvPr id="129" name="Picture 12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526"/>
            <a:ext cx="9922018" cy="6867525"/>
          </a:xfrm>
          <a:prstGeom prst="rect">
            <a:avLst/>
          </a:prstGeom>
        </p:spPr>
      </p:pic>
      <p:sp>
        <p:nvSpPr>
          <p:cNvPr id="130" name="Rectangle 129"/>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621879"/>
            <a:ext cx="3518000" cy="1803558"/>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4" name="Rectangle 133"/>
          <p:cNvSpPr/>
          <p:nvPr/>
        </p:nvSpPr>
        <p:spPr bwMode="auto">
          <a:xfrm>
            <a:off x="993775" y="476286"/>
            <a:ext cx="1066800" cy="10668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grpSp>
        <p:nvGrpSpPr>
          <p:cNvPr id="135" name="Group 4"/>
          <p:cNvGrpSpPr>
            <a:grpSpLocks noChangeAspect="1"/>
          </p:cNvGrpSpPr>
          <p:nvPr/>
        </p:nvGrpSpPr>
        <p:grpSpPr bwMode="auto">
          <a:xfrm>
            <a:off x="1016643" y="6110514"/>
            <a:ext cx="1966716" cy="333149"/>
            <a:chOff x="2" y="2056"/>
            <a:chExt cx="6234" cy="1056"/>
          </a:xfrm>
        </p:grpSpPr>
        <p:sp>
          <p:nvSpPr>
            <p:cNvPr id="136" name="Freeform 135"/>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Rectangle 141"/>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46" name="Straight Connector 145"/>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19" name="TextBox 18"/>
          <p:cNvSpPr txBox="1"/>
          <p:nvPr/>
        </p:nvSpPr>
        <p:spPr>
          <a:xfrm>
            <a:off x="7386000" y="434956"/>
            <a:ext cx="2520000" cy="360000"/>
          </a:xfrm>
          <a:prstGeom prst="rect">
            <a:avLst/>
          </a:prstGeom>
          <a:solidFill>
            <a:srgbClr val="9D0015"/>
          </a:solidFill>
        </p:spPr>
        <p:txBody>
          <a:bodyPr wrap="square" rtlCol="0" anchor="ctr">
            <a:noAutofit/>
          </a:bodyPr>
          <a:lstStyle/>
          <a:p>
            <a:pPr algn="ctr">
              <a:buClr>
                <a:srgbClr val="9D0015"/>
              </a:buClr>
              <a:buSzPct val="80000"/>
            </a:pPr>
            <a:r>
              <a:rPr lang="en-AU" sz="2000" b="0" dirty="0">
                <a:solidFill>
                  <a:srgbClr val="FFFFFF"/>
                </a:solidFill>
              </a:rPr>
              <a:t>DRAFT</a:t>
            </a:r>
          </a:p>
        </p:txBody>
      </p:sp>
    </p:spTree>
    <p:extLst>
      <p:ext uri="{BB962C8B-B14F-4D97-AF65-F5344CB8AC3E}">
        <p14:creationId xmlns:p14="http://schemas.microsoft.com/office/powerpoint/2010/main" val="281855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page - Quantium CheckOut ">
    <p:spTree>
      <p:nvGrpSpPr>
        <p:cNvPr id="1" name=""/>
        <p:cNvGrpSpPr/>
        <p:nvPr/>
      </p:nvGrpSpPr>
      <p:grpSpPr>
        <a:xfrm>
          <a:off x="0" y="0"/>
          <a:ext cx="0" cy="0"/>
          <a:chOff x="0" y="0"/>
          <a:chExt cx="0" cy="0"/>
        </a:xfrm>
      </p:grpSpPr>
      <p:pic>
        <p:nvPicPr>
          <p:cNvPr id="129" name="Picture 12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9526"/>
            <a:ext cx="9922018" cy="6867525"/>
          </a:xfrm>
          <a:prstGeom prst="rect">
            <a:avLst/>
          </a:prstGeom>
        </p:spPr>
      </p:pic>
      <p:sp>
        <p:nvSpPr>
          <p:cNvPr id="130" name="Rectangle 129"/>
          <p:cNvSpPr/>
          <p:nvPr/>
        </p:nvSpPr>
        <p:spPr bwMode="auto">
          <a:xfrm>
            <a:off x="740872" y="-5029"/>
            <a:ext cx="4027071" cy="6872553"/>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81000" indent="-381000">
              <a:spcBef>
                <a:spcPct val="50000"/>
              </a:spcBef>
              <a:buClr>
                <a:srgbClr val="C00000"/>
              </a:buClr>
              <a:buFont typeface="Arial Black" pitchFamily="34" charset="0"/>
              <a:buChar char="&gt;"/>
            </a:pPr>
            <a:endParaRPr lang="en-AU">
              <a:solidFill>
                <a:srgbClr val="000000"/>
              </a:solidFill>
            </a:endParaRPr>
          </a:p>
        </p:txBody>
      </p:sp>
      <p:sp>
        <p:nvSpPr>
          <p:cNvPr id="131" name="Text Placeholder 6"/>
          <p:cNvSpPr>
            <a:spLocks noGrp="1"/>
          </p:cNvSpPr>
          <p:nvPr>
            <p:ph type="body" sz="quarter" idx="10"/>
          </p:nvPr>
        </p:nvSpPr>
        <p:spPr>
          <a:xfrm>
            <a:off x="901600" y="1287781"/>
            <a:ext cx="3518000" cy="2137656"/>
          </a:xfrm>
          <a:prstGeom prst="rect">
            <a:avLst/>
          </a:prstGeom>
        </p:spPr>
        <p:txBody>
          <a:bodyPr anchor="b"/>
          <a:lstStyle>
            <a:lvl1pPr marL="0" indent="0">
              <a:buNone/>
              <a:defRPr sz="28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2" name="Text Placeholder 6"/>
          <p:cNvSpPr>
            <a:spLocks noGrp="1"/>
          </p:cNvSpPr>
          <p:nvPr>
            <p:ph type="body" sz="quarter" idx="12"/>
          </p:nvPr>
        </p:nvSpPr>
        <p:spPr>
          <a:xfrm>
            <a:off x="901600" y="3644420"/>
            <a:ext cx="3518000" cy="336886"/>
          </a:xfrm>
          <a:prstGeom prst="rect">
            <a:avLst/>
          </a:prstGeom>
        </p:spPr>
        <p:txBody>
          <a:bodyPr/>
          <a:lstStyle>
            <a:lvl1pPr marL="0" indent="0">
              <a:buNone/>
              <a:defRPr sz="1600" b="1">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sp>
        <p:nvSpPr>
          <p:cNvPr id="133" name="Text Placeholder 6"/>
          <p:cNvSpPr>
            <a:spLocks noGrp="1"/>
          </p:cNvSpPr>
          <p:nvPr>
            <p:ph type="body" sz="quarter" idx="13"/>
          </p:nvPr>
        </p:nvSpPr>
        <p:spPr>
          <a:xfrm>
            <a:off x="901600" y="3981306"/>
            <a:ext cx="3518000" cy="336886"/>
          </a:xfrm>
          <a:prstGeom prst="rect">
            <a:avLst/>
          </a:prstGeom>
        </p:spPr>
        <p:txBody>
          <a:bodyPr/>
          <a:lstStyle>
            <a:lvl1pPr marL="0" indent="0">
              <a:buNone/>
              <a:defRPr sz="1600" b="0">
                <a:solidFill>
                  <a:srgbClr val="353B47"/>
                </a:solidFill>
              </a:defRPr>
            </a:lvl1pPr>
            <a:lvl2pPr marL="560387" indent="0">
              <a:buNone/>
              <a:defRPr/>
            </a:lvl2pPr>
            <a:lvl3pPr marL="1131887" indent="0">
              <a:buNone/>
              <a:defRPr/>
            </a:lvl3pPr>
            <a:lvl4pPr marL="1797050" indent="0">
              <a:buNone/>
              <a:defRPr/>
            </a:lvl4pPr>
            <a:lvl5pPr marL="2216150" indent="0">
              <a:buNone/>
              <a:defRPr/>
            </a:lvl5pPr>
          </a:lstStyle>
          <a:p>
            <a:pPr lvl="0"/>
            <a:r>
              <a:rPr lang="en-US"/>
              <a:t>Edit Master text styles</a:t>
            </a:r>
          </a:p>
        </p:txBody>
      </p:sp>
      <p:grpSp>
        <p:nvGrpSpPr>
          <p:cNvPr id="135" name="Group 4"/>
          <p:cNvGrpSpPr>
            <a:grpSpLocks noChangeAspect="1"/>
          </p:cNvGrpSpPr>
          <p:nvPr/>
        </p:nvGrpSpPr>
        <p:grpSpPr bwMode="auto">
          <a:xfrm>
            <a:off x="1016643" y="6110514"/>
            <a:ext cx="1966716" cy="333149"/>
            <a:chOff x="2" y="2056"/>
            <a:chExt cx="6234" cy="1056"/>
          </a:xfrm>
        </p:grpSpPr>
        <p:sp>
          <p:nvSpPr>
            <p:cNvPr id="136" name="Freeform 135"/>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7" name="Freeform 136"/>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8" name="Freeform 137"/>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39" name="Freeform 138"/>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0" name="Freeform 139"/>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1" name="Freeform 140"/>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2" name="Rectangle 141"/>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3" name="Freeform 142"/>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144" name="Freeform 143"/>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cxnSp>
        <p:nvCxnSpPr>
          <p:cNvPr id="19" name="Straight Connector 18"/>
          <p:cNvCxnSpPr/>
          <p:nvPr/>
        </p:nvCxnSpPr>
        <p:spPr bwMode="auto">
          <a:xfrm>
            <a:off x="991254" y="3484868"/>
            <a:ext cx="3526307" cy="0"/>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36960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Line 29"/>
          <p:cNvSpPr>
            <a:spLocks noChangeShapeType="1"/>
          </p:cNvSpPr>
          <p:nvPr/>
        </p:nvSpPr>
        <p:spPr bwMode="auto">
          <a:xfrm>
            <a:off x="270387" y="1138238"/>
            <a:ext cx="9360000" cy="0"/>
          </a:xfrm>
          <a:prstGeom prst="line">
            <a:avLst/>
          </a:prstGeom>
          <a:noFill/>
          <a:ln w="38100">
            <a:solidFill>
              <a:srgbClr val="9D0015"/>
            </a:solidFill>
            <a:round/>
            <a:headEnd/>
            <a:tailEnd/>
          </a:ln>
        </p:spPr>
        <p:txBody>
          <a:bodyPr wrap="none" anchor="ctr"/>
          <a:lstStyle/>
          <a:p>
            <a:pPr>
              <a:defRPr/>
            </a:pPr>
            <a:endParaRPr lang="en-AU">
              <a:solidFill>
                <a:srgbClr val="000000"/>
              </a:solidFill>
            </a:endParaRPr>
          </a:p>
        </p:txBody>
      </p:sp>
      <p:sp>
        <p:nvSpPr>
          <p:cNvPr id="1031" name="Rectangle 66"/>
          <p:cNvSpPr>
            <a:spLocks noChangeArrowheads="1"/>
          </p:cNvSpPr>
          <p:nvPr/>
        </p:nvSpPr>
        <p:spPr bwMode="auto">
          <a:xfrm>
            <a:off x="-439738" y="1485900"/>
            <a:ext cx="239713" cy="276225"/>
          </a:xfrm>
          <a:prstGeom prst="rect">
            <a:avLst/>
          </a:prstGeom>
          <a:solidFill>
            <a:schemeClr val="tx1"/>
          </a:solidFill>
          <a:ln w="9525">
            <a:noFill/>
            <a:miter lim="800000"/>
            <a:headEnd/>
            <a:tailEnd/>
          </a:ln>
        </p:spPr>
        <p:txBody>
          <a:bodyPr wrap="none" anchor="ctr"/>
          <a:lstStyle/>
          <a:p>
            <a:pPr>
              <a:defRPr/>
            </a:pPr>
            <a:endParaRPr lang="en-US">
              <a:solidFill>
                <a:srgbClr val="000000"/>
              </a:solidFill>
            </a:endParaRPr>
          </a:p>
        </p:txBody>
      </p:sp>
      <p:sp>
        <p:nvSpPr>
          <p:cNvPr id="12" name="Rectangle 66"/>
          <p:cNvSpPr>
            <a:spLocks noChangeArrowheads="1"/>
          </p:cNvSpPr>
          <p:nvPr/>
        </p:nvSpPr>
        <p:spPr bwMode="auto">
          <a:xfrm>
            <a:off x="-439738" y="1743075"/>
            <a:ext cx="239713" cy="277813"/>
          </a:xfrm>
          <a:prstGeom prst="rect">
            <a:avLst/>
          </a:prstGeom>
          <a:solidFill>
            <a:srgbClr val="9D00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3" name="Rectangle 66"/>
          <p:cNvSpPr>
            <a:spLocks noChangeArrowheads="1"/>
          </p:cNvSpPr>
          <p:nvPr/>
        </p:nvSpPr>
        <p:spPr bwMode="auto">
          <a:xfrm>
            <a:off x="-439738" y="2260600"/>
            <a:ext cx="239713" cy="276225"/>
          </a:xfrm>
          <a:prstGeom prst="rect">
            <a:avLst/>
          </a:prstGeom>
          <a:solidFill>
            <a:srgbClr val="353B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4" name="Rectangle 13"/>
          <p:cNvSpPr>
            <a:spLocks noChangeArrowheads="1"/>
          </p:cNvSpPr>
          <p:nvPr/>
        </p:nvSpPr>
        <p:spPr bwMode="auto">
          <a:xfrm>
            <a:off x="-439738" y="3224213"/>
            <a:ext cx="239713" cy="277812"/>
          </a:xfrm>
          <a:prstGeom prst="rect">
            <a:avLst/>
          </a:prstGeom>
          <a:solidFill>
            <a:srgbClr val="6D79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25" name="Rectangle 66"/>
          <p:cNvSpPr>
            <a:spLocks noChangeArrowheads="1"/>
          </p:cNvSpPr>
          <p:nvPr/>
        </p:nvSpPr>
        <p:spPr bwMode="auto">
          <a:xfrm>
            <a:off x="-439738" y="2003425"/>
            <a:ext cx="239713" cy="27622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036" name="Rectangle 66"/>
          <p:cNvSpPr>
            <a:spLocks noChangeArrowheads="1"/>
          </p:cNvSpPr>
          <p:nvPr/>
        </p:nvSpPr>
        <p:spPr bwMode="auto">
          <a:xfrm>
            <a:off x="-439738" y="1209675"/>
            <a:ext cx="239713" cy="276225"/>
          </a:xfrm>
          <a:prstGeom prst="rect">
            <a:avLst/>
          </a:prstGeom>
          <a:solidFill>
            <a:schemeClr val="bg1"/>
          </a:solidFill>
          <a:ln w="9525">
            <a:noFill/>
            <a:miter lim="800000"/>
            <a:headEnd/>
            <a:tailEnd/>
          </a:ln>
        </p:spPr>
        <p:txBody>
          <a:bodyPr wrap="none" anchor="ctr"/>
          <a:lstStyle/>
          <a:p>
            <a:pPr>
              <a:defRPr/>
            </a:pPr>
            <a:endParaRPr lang="en-US">
              <a:solidFill>
                <a:srgbClr val="000000"/>
              </a:solidFill>
            </a:endParaRPr>
          </a:p>
        </p:txBody>
      </p:sp>
      <p:sp>
        <p:nvSpPr>
          <p:cNvPr id="10" name="Rectangle 66"/>
          <p:cNvSpPr>
            <a:spLocks noChangeArrowheads="1"/>
          </p:cNvSpPr>
          <p:nvPr/>
        </p:nvSpPr>
        <p:spPr bwMode="auto">
          <a:xfrm>
            <a:off x="-439738" y="5978525"/>
            <a:ext cx="239713" cy="277813"/>
          </a:xfrm>
          <a:prstGeom prst="rect">
            <a:avLst/>
          </a:prstGeom>
          <a:solidFill>
            <a:srgbClr val="0750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5" name="Rectangle 66"/>
          <p:cNvSpPr>
            <a:spLocks noChangeArrowheads="1"/>
          </p:cNvSpPr>
          <p:nvPr/>
        </p:nvSpPr>
        <p:spPr bwMode="auto">
          <a:xfrm>
            <a:off x="-439738" y="4873625"/>
            <a:ext cx="239713" cy="276225"/>
          </a:xfrm>
          <a:prstGeom prst="rect">
            <a:avLst/>
          </a:prstGeom>
          <a:solidFill>
            <a:srgbClr val="8500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6" name="Rectangle 66"/>
          <p:cNvSpPr>
            <a:spLocks noChangeArrowheads="1"/>
          </p:cNvSpPr>
          <p:nvPr/>
        </p:nvSpPr>
        <p:spPr bwMode="auto">
          <a:xfrm>
            <a:off x="-439738" y="4595812"/>
            <a:ext cx="239713" cy="277813"/>
          </a:xfrm>
          <a:prstGeom prst="rect">
            <a:avLst/>
          </a:prstGeom>
          <a:solidFill>
            <a:srgbClr val="009E4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7" name="Rectangle 66"/>
          <p:cNvSpPr>
            <a:spLocks noChangeArrowheads="1"/>
          </p:cNvSpPr>
          <p:nvPr/>
        </p:nvSpPr>
        <p:spPr bwMode="auto">
          <a:xfrm>
            <a:off x="-439738" y="5149850"/>
            <a:ext cx="239713" cy="276225"/>
          </a:xfrm>
          <a:prstGeom prst="rect">
            <a:avLst/>
          </a:prstGeom>
          <a:solidFill>
            <a:srgbClr val="0051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18" name="Rectangle 66"/>
          <p:cNvSpPr>
            <a:spLocks noChangeArrowheads="1"/>
          </p:cNvSpPr>
          <p:nvPr/>
        </p:nvSpPr>
        <p:spPr bwMode="auto">
          <a:xfrm>
            <a:off x="-439738" y="3494088"/>
            <a:ext cx="239713" cy="277812"/>
          </a:xfrm>
          <a:prstGeom prst="rect">
            <a:avLst/>
          </a:prstGeom>
          <a:solidFill>
            <a:srgbClr val="DD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srgbClr val="FFFFFF"/>
              </a:solidFill>
            </a:endParaRPr>
          </a:p>
        </p:txBody>
      </p:sp>
      <p:sp>
        <p:nvSpPr>
          <p:cNvPr id="19" name="Rectangle 66"/>
          <p:cNvSpPr>
            <a:spLocks noChangeArrowheads="1"/>
          </p:cNvSpPr>
          <p:nvPr/>
        </p:nvSpPr>
        <p:spPr bwMode="auto">
          <a:xfrm>
            <a:off x="-439738" y="4321175"/>
            <a:ext cx="239713" cy="276225"/>
          </a:xfrm>
          <a:prstGeom prst="rect">
            <a:avLst/>
          </a:prstGeom>
          <a:solidFill>
            <a:srgbClr val="EDCA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srgbClr val="FFFFFF"/>
              </a:solidFill>
            </a:endParaRPr>
          </a:p>
        </p:txBody>
      </p:sp>
      <p:sp>
        <p:nvSpPr>
          <p:cNvPr id="20" name="Rectangle 66"/>
          <p:cNvSpPr>
            <a:spLocks noChangeArrowheads="1"/>
          </p:cNvSpPr>
          <p:nvPr/>
        </p:nvSpPr>
        <p:spPr bwMode="auto">
          <a:xfrm>
            <a:off x="-439738" y="3771900"/>
            <a:ext cx="239713" cy="276225"/>
          </a:xfrm>
          <a:prstGeom prst="rect">
            <a:avLst/>
          </a:prstGeom>
          <a:solidFill>
            <a:srgbClr val="61AE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22" name="Rectangle 66"/>
          <p:cNvSpPr>
            <a:spLocks noChangeArrowheads="1"/>
          </p:cNvSpPr>
          <p:nvPr/>
        </p:nvSpPr>
        <p:spPr bwMode="auto">
          <a:xfrm>
            <a:off x="-439738" y="4044950"/>
            <a:ext cx="239713" cy="276225"/>
          </a:xfrm>
          <a:prstGeom prst="rect">
            <a:avLst/>
          </a:prstGeom>
          <a:solidFill>
            <a:srgbClr val="EE252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srgbClr val="FFFFFF"/>
              </a:solidFill>
            </a:endParaRPr>
          </a:p>
        </p:txBody>
      </p:sp>
      <p:sp>
        <p:nvSpPr>
          <p:cNvPr id="23" name="Rectangle 66"/>
          <p:cNvSpPr>
            <a:spLocks noChangeArrowheads="1"/>
          </p:cNvSpPr>
          <p:nvPr/>
        </p:nvSpPr>
        <p:spPr bwMode="auto">
          <a:xfrm>
            <a:off x="-439738" y="5700713"/>
            <a:ext cx="239713" cy="277812"/>
          </a:xfrm>
          <a:prstGeom prst="rect">
            <a:avLst/>
          </a:prstGeom>
          <a:solidFill>
            <a:srgbClr val="B6B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srgbClr val="FFFFFF"/>
              </a:solidFill>
            </a:endParaRPr>
          </a:p>
        </p:txBody>
      </p:sp>
      <p:sp>
        <p:nvSpPr>
          <p:cNvPr id="24" name="Rectangle 66"/>
          <p:cNvSpPr>
            <a:spLocks noChangeArrowheads="1"/>
          </p:cNvSpPr>
          <p:nvPr/>
        </p:nvSpPr>
        <p:spPr bwMode="auto">
          <a:xfrm>
            <a:off x="-439738" y="5426075"/>
            <a:ext cx="239713" cy="276225"/>
          </a:xfrm>
          <a:prstGeom prst="rect">
            <a:avLst/>
          </a:prstGeom>
          <a:solidFill>
            <a:srgbClr val="BEA5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sp>
        <p:nvSpPr>
          <p:cNvPr id="27" name="Rectangle 26"/>
          <p:cNvSpPr>
            <a:spLocks noChangeArrowheads="1"/>
          </p:cNvSpPr>
          <p:nvPr/>
        </p:nvSpPr>
        <p:spPr bwMode="auto">
          <a:xfrm>
            <a:off x="-439738" y="2543175"/>
            <a:ext cx="239713" cy="277813"/>
          </a:xfrm>
          <a:prstGeom prst="rect">
            <a:avLst/>
          </a:prstGeom>
          <a:solidFill>
            <a:srgbClr val="9DB3B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solidFill>
                <a:prstClr val="white"/>
              </a:solidFill>
            </a:endParaRPr>
          </a:p>
        </p:txBody>
      </p:sp>
      <p:grpSp>
        <p:nvGrpSpPr>
          <p:cNvPr id="29" name="Group 4"/>
          <p:cNvGrpSpPr>
            <a:grpSpLocks noChangeAspect="1"/>
          </p:cNvGrpSpPr>
          <p:nvPr/>
        </p:nvGrpSpPr>
        <p:grpSpPr bwMode="auto">
          <a:xfrm>
            <a:off x="8320126" y="6460096"/>
            <a:ext cx="1204874" cy="204098"/>
            <a:chOff x="2" y="2056"/>
            <a:chExt cx="6234" cy="1056"/>
          </a:xfrm>
        </p:grpSpPr>
        <p:sp>
          <p:nvSpPr>
            <p:cNvPr id="30" name="Freeform 29"/>
            <p:cNvSpPr>
              <a:spLocks noEditPoints="1"/>
            </p:cNvSpPr>
            <p:nvPr/>
          </p:nvSpPr>
          <p:spPr bwMode="auto">
            <a:xfrm>
              <a:off x="2" y="2056"/>
              <a:ext cx="960" cy="1056"/>
            </a:xfrm>
            <a:custGeom>
              <a:avLst/>
              <a:gdLst>
                <a:gd name="T0" fmla="*/ 1745 w 1920"/>
                <a:gd name="T1" fmla="*/ 287 h 2113"/>
                <a:gd name="T2" fmla="*/ 1566 w 1920"/>
                <a:gd name="T3" fmla="*/ 264 h 2113"/>
                <a:gd name="T4" fmla="*/ 1343 w 1920"/>
                <a:gd name="T5" fmla="*/ 326 h 2113"/>
                <a:gd name="T6" fmla="*/ 1171 w 1920"/>
                <a:gd name="T7" fmla="*/ 433 h 2113"/>
                <a:gd name="T8" fmla="*/ 846 w 1920"/>
                <a:gd name="T9" fmla="*/ 719 h 2113"/>
                <a:gd name="T10" fmla="*/ 529 w 1920"/>
                <a:gd name="T11" fmla="*/ 1134 h 2113"/>
                <a:gd name="T12" fmla="*/ 365 w 1920"/>
                <a:gd name="T13" fmla="*/ 1495 h 2113"/>
                <a:gd name="T14" fmla="*/ 350 w 1920"/>
                <a:gd name="T15" fmla="*/ 1805 h 2113"/>
                <a:gd name="T16" fmla="*/ 441 w 1920"/>
                <a:gd name="T17" fmla="*/ 1959 h 2113"/>
                <a:gd name="T18" fmla="*/ 545 w 1920"/>
                <a:gd name="T19" fmla="*/ 2046 h 2113"/>
                <a:gd name="T20" fmla="*/ 763 w 1920"/>
                <a:gd name="T21" fmla="*/ 2113 h 2113"/>
                <a:gd name="T22" fmla="*/ 969 w 1920"/>
                <a:gd name="T23" fmla="*/ 2062 h 2113"/>
                <a:gd name="T24" fmla="*/ 1195 w 1920"/>
                <a:gd name="T25" fmla="*/ 1865 h 2113"/>
                <a:gd name="T26" fmla="*/ 1288 w 1920"/>
                <a:gd name="T27" fmla="*/ 1692 h 2113"/>
                <a:gd name="T28" fmla="*/ 1050 w 1920"/>
                <a:gd name="T29" fmla="*/ 1865 h 2113"/>
                <a:gd name="T30" fmla="*/ 843 w 1920"/>
                <a:gd name="T31" fmla="*/ 1920 h 2113"/>
                <a:gd name="T32" fmla="*/ 653 w 1920"/>
                <a:gd name="T33" fmla="*/ 1883 h 2113"/>
                <a:gd name="T34" fmla="*/ 524 w 1920"/>
                <a:gd name="T35" fmla="*/ 1729 h 2113"/>
                <a:gd name="T36" fmla="*/ 517 w 1920"/>
                <a:gd name="T37" fmla="*/ 1653 h 2113"/>
                <a:gd name="T38" fmla="*/ 581 w 1920"/>
                <a:gd name="T39" fmla="*/ 1396 h 2113"/>
                <a:gd name="T40" fmla="*/ 742 w 1920"/>
                <a:gd name="T41" fmla="*/ 1095 h 2113"/>
                <a:gd name="T42" fmla="*/ 1054 w 1920"/>
                <a:gd name="T43" fmla="*/ 725 h 2113"/>
                <a:gd name="T44" fmla="*/ 1433 w 1920"/>
                <a:gd name="T45" fmla="*/ 436 h 2113"/>
                <a:gd name="T46" fmla="*/ 1631 w 1920"/>
                <a:gd name="T47" fmla="*/ 376 h 2113"/>
                <a:gd name="T48" fmla="*/ 1729 w 1920"/>
                <a:gd name="T49" fmla="*/ 413 h 2113"/>
                <a:gd name="T50" fmla="*/ 1768 w 1920"/>
                <a:gd name="T51" fmla="*/ 509 h 2113"/>
                <a:gd name="T52" fmla="*/ 1690 w 1920"/>
                <a:gd name="T53" fmla="*/ 758 h 2113"/>
                <a:gd name="T54" fmla="*/ 1537 w 1920"/>
                <a:gd name="T55" fmla="*/ 996 h 2113"/>
                <a:gd name="T56" fmla="*/ 1220 w 1920"/>
                <a:gd name="T57" fmla="*/ 1345 h 2113"/>
                <a:gd name="T58" fmla="*/ 869 w 1920"/>
                <a:gd name="T59" fmla="*/ 1593 h 2113"/>
                <a:gd name="T60" fmla="*/ 597 w 1920"/>
                <a:gd name="T61" fmla="*/ 1683 h 2113"/>
                <a:gd name="T62" fmla="*/ 667 w 1920"/>
                <a:gd name="T63" fmla="*/ 1803 h 2113"/>
                <a:gd name="T64" fmla="*/ 889 w 1920"/>
                <a:gd name="T65" fmla="*/ 1756 h 2113"/>
                <a:gd name="T66" fmla="*/ 1332 w 1920"/>
                <a:gd name="T67" fmla="*/ 1485 h 2113"/>
                <a:gd name="T68" fmla="*/ 1555 w 1920"/>
                <a:gd name="T69" fmla="*/ 1269 h 2113"/>
                <a:gd name="T70" fmla="*/ 1784 w 1920"/>
                <a:gd name="T71" fmla="*/ 939 h 2113"/>
                <a:gd name="T72" fmla="*/ 1890 w 1920"/>
                <a:gd name="T73" fmla="*/ 645 h 2113"/>
                <a:gd name="T74" fmla="*/ 1860 w 1920"/>
                <a:gd name="T75" fmla="*/ 402 h 2113"/>
                <a:gd name="T76" fmla="*/ 1780 w 1920"/>
                <a:gd name="T77" fmla="*/ 309 h 2113"/>
                <a:gd name="T78" fmla="*/ 1141 w 1920"/>
                <a:gd name="T79" fmla="*/ 66 h 2113"/>
                <a:gd name="T80" fmla="*/ 768 w 1920"/>
                <a:gd name="T81" fmla="*/ 278 h 2113"/>
                <a:gd name="T82" fmla="*/ 395 w 1920"/>
                <a:gd name="T83" fmla="*/ 613 h 2113"/>
                <a:gd name="T84" fmla="*/ 76 w 1920"/>
                <a:gd name="T85" fmla="*/ 1132 h 2113"/>
                <a:gd name="T86" fmla="*/ 0 w 1920"/>
                <a:gd name="T87" fmla="*/ 1449 h 2113"/>
                <a:gd name="T88" fmla="*/ 21 w 1920"/>
                <a:gd name="T89" fmla="*/ 1582 h 2113"/>
                <a:gd name="T90" fmla="*/ 104 w 1920"/>
                <a:gd name="T91" fmla="*/ 1718 h 2113"/>
                <a:gd name="T92" fmla="*/ 240 w 1920"/>
                <a:gd name="T93" fmla="*/ 1800 h 2113"/>
                <a:gd name="T94" fmla="*/ 281 w 1920"/>
                <a:gd name="T95" fmla="*/ 1687 h 2113"/>
                <a:gd name="T96" fmla="*/ 203 w 1920"/>
                <a:gd name="T97" fmla="*/ 1605 h 2113"/>
                <a:gd name="T98" fmla="*/ 155 w 1920"/>
                <a:gd name="T99" fmla="*/ 1465 h 2113"/>
                <a:gd name="T100" fmla="*/ 221 w 1920"/>
                <a:gd name="T101" fmla="*/ 1161 h 2113"/>
                <a:gd name="T102" fmla="*/ 432 w 1920"/>
                <a:gd name="T103" fmla="*/ 817 h 2113"/>
                <a:gd name="T104" fmla="*/ 744 w 1920"/>
                <a:gd name="T105" fmla="*/ 491 h 2113"/>
                <a:gd name="T106" fmla="*/ 1061 w 1920"/>
                <a:gd name="T107" fmla="*/ 270 h 2113"/>
                <a:gd name="T108" fmla="*/ 1180 w 1920"/>
                <a:gd name="T109" fmla="*/ 213 h 2113"/>
                <a:gd name="T110" fmla="*/ 1511 w 1920"/>
                <a:gd name="T111" fmla="*/ 128 h 2113"/>
                <a:gd name="T112" fmla="*/ 1743 w 1920"/>
                <a:gd name="T113" fmla="*/ 144 h 2113"/>
                <a:gd name="T114" fmla="*/ 1899 w 1920"/>
                <a:gd name="T115" fmla="*/ 216 h 2113"/>
                <a:gd name="T116" fmla="*/ 1894 w 1920"/>
                <a:gd name="T117" fmla="*/ 185 h 2113"/>
                <a:gd name="T118" fmla="*/ 1736 w 1920"/>
                <a:gd name="T119" fmla="*/ 45 h 2113"/>
                <a:gd name="T120" fmla="*/ 1507 w 1920"/>
                <a:gd name="T121"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0" h="2113">
                  <a:moveTo>
                    <a:pt x="1780" y="309"/>
                  </a:moveTo>
                  <a:lnTo>
                    <a:pt x="1780" y="309"/>
                  </a:lnTo>
                  <a:lnTo>
                    <a:pt x="1773" y="303"/>
                  </a:lnTo>
                  <a:lnTo>
                    <a:pt x="1773" y="303"/>
                  </a:lnTo>
                  <a:lnTo>
                    <a:pt x="1748" y="289"/>
                  </a:lnTo>
                  <a:lnTo>
                    <a:pt x="1746" y="289"/>
                  </a:lnTo>
                  <a:lnTo>
                    <a:pt x="1745" y="287"/>
                  </a:lnTo>
                  <a:lnTo>
                    <a:pt x="1745" y="287"/>
                  </a:lnTo>
                  <a:lnTo>
                    <a:pt x="1725" y="280"/>
                  </a:lnTo>
                  <a:lnTo>
                    <a:pt x="1706" y="273"/>
                  </a:lnTo>
                  <a:lnTo>
                    <a:pt x="1684" y="270"/>
                  </a:lnTo>
                  <a:lnTo>
                    <a:pt x="1661" y="266"/>
                  </a:lnTo>
                  <a:lnTo>
                    <a:pt x="1638" y="264"/>
                  </a:lnTo>
                  <a:lnTo>
                    <a:pt x="1615" y="262"/>
                  </a:lnTo>
                  <a:lnTo>
                    <a:pt x="1591" y="262"/>
                  </a:lnTo>
                  <a:lnTo>
                    <a:pt x="1566" y="264"/>
                  </a:lnTo>
                  <a:lnTo>
                    <a:pt x="1539" y="268"/>
                  </a:lnTo>
                  <a:lnTo>
                    <a:pt x="1513" y="273"/>
                  </a:lnTo>
                  <a:lnTo>
                    <a:pt x="1486" y="278"/>
                  </a:lnTo>
                  <a:lnTo>
                    <a:pt x="1458" y="285"/>
                  </a:lnTo>
                  <a:lnTo>
                    <a:pt x="1429" y="294"/>
                  </a:lnTo>
                  <a:lnTo>
                    <a:pt x="1401" y="303"/>
                  </a:lnTo>
                  <a:lnTo>
                    <a:pt x="1373" y="316"/>
                  </a:lnTo>
                  <a:lnTo>
                    <a:pt x="1343" y="326"/>
                  </a:lnTo>
                  <a:lnTo>
                    <a:pt x="1343" y="326"/>
                  </a:lnTo>
                  <a:lnTo>
                    <a:pt x="1343" y="326"/>
                  </a:lnTo>
                  <a:lnTo>
                    <a:pt x="1318" y="339"/>
                  </a:lnTo>
                  <a:lnTo>
                    <a:pt x="1289" y="355"/>
                  </a:lnTo>
                  <a:lnTo>
                    <a:pt x="1256" y="376"/>
                  </a:lnTo>
                  <a:lnTo>
                    <a:pt x="1256" y="376"/>
                  </a:lnTo>
                  <a:lnTo>
                    <a:pt x="1213" y="402"/>
                  </a:lnTo>
                  <a:lnTo>
                    <a:pt x="1171" y="433"/>
                  </a:lnTo>
                  <a:lnTo>
                    <a:pt x="1128" y="464"/>
                  </a:lnTo>
                  <a:lnTo>
                    <a:pt x="1084" y="500"/>
                  </a:lnTo>
                  <a:lnTo>
                    <a:pt x="1040" y="537"/>
                  </a:lnTo>
                  <a:lnTo>
                    <a:pt x="995" y="576"/>
                  </a:lnTo>
                  <a:lnTo>
                    <a:pt x="949" y="618"/>
                  </a:lnTo>
                  <a:lnTo>
                    <a:pt x="903" y="663"/>
                  </a:lnTo>
                  <a:lnTo>
                    <a:pt x="903" y="663"/>
                  </a:lnTo>
                  <a:lnTo>
                    <a:pt x="846" y="719"/>
                  </a:lnTo>
                  <a:lnTo>
                    <a:pt x="793" y="776"/>
                  </a:lnTo>
                  <a:lnTo>
                    <a:pt x="742" y="835"/>
                  </a:lnTo>
                  <a:lnTo>
                    <a:pt x="694" y="893"/>
                  </a:lnTo>
                  <a:lnTo>
                    <a:pt x="648" y="953"/>
                  </a:lnTo>
                  <a:lnTo>
                    <a:pt x="605" y="1013"/>
                  </a:lnTo>
                  <a:lnTo>
                    <a:pt x="566" y="1072"/>
                  </a:lnTo>
                  <a:lnTo>
                    <a:pt x="529" y="1134"/>
                  </a:lnTo>
                  <a:lnTo>
                    <a:pt x="529" y="1134"/>
                  </a:lnTo>
                  <a:lnTo>
                    <a:pt x="497" y="1191"/>
                  </a:lnTo>
                  <a:lnTo>
                    <a:pt x="497" y="1191"/>
                  </a:lnTo>
                  <a:lnTo>
                    <a:pt x="466" y="1244"/>
                  </a:lnTo>
                  <a:lnTo>
                    <a:pt x="439" y="1297"/>
                  </a:lnTo>
                  <a:lnTo>
                    <a:pt x="416" y="1348"/>
                  </a:lnTo>
                  <a:lnTo>
                    <a:pt x="395" y="1400"/>
                  </a:lnTo>
                  <a:lnTo>
                    <a:pt x="379" y="1447"/>
                  </a:lnTo>
                  <a:lnTo>
                    <a:pt x="365" y="1495"/>
                  </a:lnTo>
                  <a:lnTo>
                    <a:pt x="354" y="1541"/>
                  </a:lnTo>
                  <a:lnTo>
                    <a:pt x="345" y="1584"/>
                  </a:lnTo>
                  <a:lnTo>
                    <a:pt x="340" y="1626"/>
                  </a:lnTo>
                  <a:lnTo>
                    <a:pt x="338" y="1667"/>
                  </a:lnTo>
                  <a:lnTo>
                    <a:pt x="338" y="1704"/>
                  </a:lnTo>
                  <a:lnTo>
                    <a:pt x="340" y="1741"/>
                  </a:lnTo>
                  <a:lnTo>
                    <a:pt x="345" y="1775"/>
                  </a:lnTo>
                  <a:lnTo>
                    <a:pt x="350" y="1805"/>
                  </a:lnTo>
                  <a:lnTo>
                    <a:pt x="359" y="1835"/>
                  </a:lnTo>
                  <a:lnTo>
                    <a:pt x="370" y="1862"/>
                  </a:lnTo>
                  <a:lnTo>
                    <a:pt x="370" y="1862"/>
                  </a:lnTo>
                  <a:lnTo>
                    <a:pt x="382" y="1887"/>
                  </a:lnTo>
                  <a:lnTo>
                    <a:pt x="400" y="1912"/>
                  </a:lnTo>
                  <a:lnTo>
                    <a:pt x="419" y="1936"/>
                  </a:lnTo>
                  <a:lnTo>
                    <a:pt x="441" y="1959"/>
                  </a:lnTo>
                  <a:lnTo>
                    <a:pt x="441" y="1959"/>
                  </a:lnTo>
                  <a:lnTo>
                    <a:pt x="457" y="1975"/>
                  </a:lnTo>
                  <a:lnTo>
                    <a:pt x="474" y="1993"/>
                  </a:lnTo>
                  <a:lnTo>
                    <a:pt x="494" y="2009"/>
                  </a:lnTo>
                  <a:lnTo>
                    <a:pt x="517" y="2027"/>
                  </a:lnTo>
                  <a:lnTo>
                    <a:pt x="517" y="2027"/>
                  </a:lnTo>
                  <a:lnTo>
                    <a:pt x="520" y="2030"/>
                  </a:lnTo>
                  <a:lnTo>
                    <a:pt x="520" y="2030"/>
                  </a:lnTo>
                  <a:lnTo>
                    <a:pt x="545" y="2046"/>
                  </a:lnTo>
                  <a:lnTo>
                    <a:pt x="570" y="2062"/>
                  </a:lnTo>
                  <a:lnTo>
                    <a:pt x="598" y="2076"/>
                  </a:lnTo>
                  <a:lnTo>
                    <a:pt x="629" y="2089"/>
                  </a:lnTo>
                  <a:lnTo>
                    <a:pt x="659" y="2098"/>
                  </a:lnTo>
                  <a:lnTo>
                    <a:pt x="692" y="2106"/>
                  </a:lnTo>
                  <a:lnTo>
                    <a:pt x="726" y="2112"/>
                  </a:lnTo>
                  <a:lnTo>
                    <a:pt x="763" y="2113"/>
                  </a:lnTo>
                  <a:lnTo>
                    <a:pt x="763" y="2113"/>
                  </a:lnTo>
                  <a:lnTo>
                    <a:pt x="790" y="2112"/>
                  </a:lnTo>
                  <a:lnTo>
                    <a:pt x="818" y="2110"/>
                  </a:lnTo>
                  <a:lnTo>
                    <a:pt x="845" y="2105"/>
                  </a:lnTo>
                  <a:lnTo>
                    <a:pt x="869" y="2099"/>
                  </a:lnTo>
                  <a:lnTo>
                    <a:pt x="896" y="2092"/>
                  </a:lnTo>
                  <a:lnTo>
                    <a:pt x="921" y="2083"/>
                  </a:lnTo>
                  <a:lnTo>
                    <a:pt x="944" y="2073"/>
                  </a:lnTo>
                  <a:lnTo>
                    <a:pt x="969" y="2062"/>
                  </a:lnTo>
                  <a:lnTo>
                    <a:pt x="992" y="2050"/>
                  </a:lnTo>
                  <a:lnTo>
                    <a:pt x="1013" y="2036"/>
                  </a:lnTo>
                  <a:lnTo>
                    <a:pt x="1034" y="2021"/>
                  </a:lnTo>
                  <a:lnTo>
                    <a:pt x="1055" y="2005"/>
                  </a:lnTo>
                  <a:lnTo>
                    <a:pt x="1094" y="1974"/>
                  </a:lnTo>
                  <a:lnTo>
                    <a:pt x="1132" y="1938"/>
                  </a:lnTo>
                  <a:lnTo>
                    <a:pt x="1165" y="1903"/>
                  </a:lnTo>
                  <a:lnTo>
                    <a:pt x="1195" y="1865"/>
                  </a:lnTo>
                  <a:lnTo>
                    <a:pt x="1224" y="1828"/>
                  </a:lnTo>
                  <a:lnTo>
                    <a:pt x="1247" y="1793"/>
                  </a:lnTo>
                  <a:lnTo>
                    <a:pt x="1268" y="1757"/>
                  </a:lnTo>
                  <a:lnTo>
                    <a:pt x="1286" y="1724"/>
                  </a:lnTo>
                  <a:lnTo>
                    <a:pt x="1300" y="1695"/>
                  </a:lnTo>
                  <a:lnTo>
                    <a:pt x="1311" y="1669"/>
                  </a:lnTo>
                  <a:lnTo>
                    <a:pt x="1311" y="1669"/>
                  </a:lnTo>
                  <a:lnTo>
                    <a:pt x="1288" y="1692"/>
                  </a:lnTo>
                  <a:lnTo>
                    <a:pt x="1265" y="1715"/>
                  </a:lnTo>
                  <a:lnTo>
                    <a:pt x="1218" y="1754"/>
                  </a:lnTo>
                  <a:lnTo>
                    <a:pt x="1174" y="1788"/>
                  </a:lnTo>
                  <a:lnTo>
                    <a:pt x="1135" y="1816"/>
                  </a:lnTo>
                  <a:lnTo>
                    <a:pt x="1100" y="1839"/>
                  </a:lnTo>
                  <a:lnTo>
                    <a:pt x="1075" y="1853"/>
                  </a:lnTo>
                  <a:lnTo>
                    <a:pt x="1050" y="1867"/>
                  </a:lnTo>
                  <a:lnTo>
                    <a:pt x="1050" y="1865"/>
                  </a:lnTo>
                  <a:lnTo>
                    <a:pt x="1050" y="1865"/>
                  </a:lnTo>
                  <a:lnTo>
                    <a:pt x="1020" y="1881"/>
                  </a:lnTo>
                  <a:lnTo>
                    <a:pt x="990" y="1894"/>
                  </a:lnTo>
                  <a:lnTo>
                    <a:pt x="962" y="1903"/>
                  </a:lnTo>
                  <a:lnTo>
                    <a:pt x="933" y="1910"/>
                  </a:lnTo>
                  <a:lnTo>
                    <a:pt x="903" y="1915"/>
                  </a:lnTo>
                  <a:lnTo>
                    <a:pt x="875" y="1919"/>
                  </a:lnTo>
                  <a:lnTo>
                    <a:pt x="843" y="1920"/>
                  </a:lnTo>
                  <a:lnTo>
                    <a:pt x="811" y="1920"/>
                  </a:lnTo>
                  <a:lnTo>
                    <a:pt x="811" y="1920"/>
                  </a:lnTo>
                  <a:lnTo>
                    <a:pt x="779" y="1919"/>
                  </a:lnTo>
                  <a:lnTo>
                    <a:pt x="740" y="1913"/>
                  </a:lnTo>
                  <a:lnTo>
                    <a:pt x="719" y="1908"/>
                  </a:lnTo>
                  <a:lnTo>
                    <a:pt x="698" y="1901"/>
                  </a:lnTo>
                  <a:lnTo>
                    <a:pt x="675" y="1894"/>
                  </a:lnTo>
                  <a:lnTo>
                    <a:pt x="653" y="1883"/>
                  </a:lnTo>
                  <a:lnTo>
                    <a:pt x="632" y="1871"/>
                  </a:lnTo>
                  <a:lnTo>
                    <a:pt x="611" y="1858"/>
                  </a:lnTo>
                  <a:lnTo>
                    <a:pt x="591" y="1842"/>
                  </a:lnTo>
                  <a:lnTo>
                    <a:pt x="574" y="1825"/>
                  </a:lnTo>
                  <a:lnTo>
                    <a:pt x="558" y="1803"/>
                  </a:lnTo>
                  <a:lnTo>
                    <a:pt x="543" y="1782"/>
                  </a:lnTo>
                  <a:lnTo>
                    <a:pt x="531" y="1756"/>
                  </a:lnTo>
                  <a:lnTo>
                    <a:pt x="524" y="1729"/>
                  </a:lnTo>
                  <a:lnTo>
                    <a:pt x="524" y="1729"/>
                  </a:lnTo>
                  <a:lnTo>
                    <a:pt x="522" y="1722"/>
                  </a:lnTo>
                  <a:lnTo>
                    <a:pt x="522" y="1722"/>
                  </a:lnTo>
                  <a:lnTo>
                    <a:pt x="519" y="1704"/>
                  </a:lnTo>
                  <a:lnTo>
                    <a:pt x="519" y="1704"/>
                  </a:lnTo>
                  <a:lnTo>
                    <a:pt x="517" y="1683"/>
                  </a:lnTo>
                  <a:lnTo>
                    <a:pt x="517" y="1683"/>
                  </a:lnTo>
                  <a:lnTo>
                    <a:pt x="517" y="1653"/>
                  </a:lnTo>
                  <a:lnTo>
                    <a:pt x="517" y="1653"/>
                  </a:lnTo>
                  <a:lnTo>
                    <a:pt x="519" y="1621"/>
                  </a:lnTo>
                  <a:lnTo>
                    <a:pt x="524" y="1589"/>
                  </a:lnTo>
                  <a:lnTo>
                    <a:pt x="529" y="1557"/>
                  </a:lnTo>
                  <a:lnTo>
                    <a:pt x="538" y="1525"/>
                  </a:lnTo>
                  <a:lnTo>
                    <a:pt x="547" y="1492"/>
                  </a:lnTo>
                  <a:lnTo>
                    <a:pt x="558" y="1460"/>
                  </a:lnTo>
                  <a:lnTo>
                    <a:pt x="581" y="1396"/>
                  </a:lnTo>
                  <a:lnTo>
                    <a:pt x="607" y="1338"/>
                  </a:lnTo>
                  <a:lnTo>
                    <a:pt x="634" y="1283"/>
                  </a:lnTo>
                  <a:lnTo>
                    <a:pt x="659" y="1235"/>
                  </a:lnTo>
                  <a:lnTo>
                    <a:pt x="680" y="1196"/>
                  </a:lnTo>
                  <a:lnTo>
                    <a:pt x="680" y="1196"/>
                  </a:lnTo>
                  <a:lnTo>
                    <a:pt x="715" y="1136"/>
                  </a:lnTo>
                  <a:lnTo>
                    <a:pt x="715" y="1136"/>
                  </a:lnTo>
                  <a:lnTo>
                    <a:pt x="742" y="1095"/>
                  </a:lnTo>
                  <a:lnTo>
                    <a:pt x="742" y="1095"/>
                  </a:lnTo>
                  <a:lnTo>
                    <a:pt x="792" y="1022"/>
                  </a:lnTo>
                  <a:lnTo>
                    <a:pt x="846" y="951"/>
                  </a:lnTo>
                  <a:lnTo>
                    <a:pt x="903" y="882"/>
                  </a:lnTo>
                  <a:lnTo>
                    <a:pt x="963" y="817"/>
                  </a:lnTo>
                  <a:lnTo>
                    <a:pt x="963" y="817"/>
                  </a:lnTo>
                  <a:lnTo>
                    <a:pt x="997" y="781"/>
                  </a:lnTo>
                  <a:lnTo>
                    <a:pt x="1054" y="725"/>
                  </a:lnTo>
                  <a:lnTo>
                    <a:pt x="1091" y="689"/>
                  </a:lnTo>
                  <a:lnTo>
                    <a:pt x="1132" y="652"/>
                  </a:lnTo>
                  <a:lnTo>
                    <a:pt x="1178" y="613"/>
                  </a:lnTo>
                  <a:lnTo>
                    <a:pt x="1226" y="576"/>
                  </a:lnTo>
                  <a:lnTo>
                    <a:pt x="1275" y="537"/>
                  </a:lnTo>
                  <a:lnTo>
                    <a:pt x="1327" y="500"/>
                  </a:lnTo>
                  <a:lnTo>
                    <a:pt x="1380" y="466"/>
                  </a:lnTo>
                  <a:lnTo>
                    <a:pt x="1433" y="436"/>
                  </a:lnTo>
                  <a:lnTo>
                    <a:pt x="1459" y="424"/>
                  </a:lnTo>
                  <a:lnTo>
                    <a:pt x="1484" y="411"/>
                  </a:lnTo>
                  <a:lnTo>
                    <a:pt x="1511" y="401"/>
                  </a:lnTo>
                  <a:lnTo>
                    <a:pt x="1536" y="392"/>
                  </a:lnTo>
                  <a:lnTo>
                    <a:pt x="1560" y="385"/>
                  </a:lnTo>
                  <a:lnTo>
                    <a:pt x="1585" y="379"/>
                  </a:lnTo>
                  <a:lnTo>
                    <a:pt x="1608" y="378"/>
                  </a:lnTo>
                  <a:lnTo>
                    <a:pt x="1631" y="376"/>
                  </a:lnTo>
                  <a:lnTo>
                    <a:pt x="1631" y="376"/>
                  </a:lnTo>
                  <a:lnTo>
                    <a:pt x="1647" y="378"/>
                  </a:lnTo>
                  <a:lnTo>
                    <a:pt x="1661" y="379"/>
                  </a:lnTo>
                  <a:lnTo>
                    <a:pt x="1681" y="385"/>
                  </a:lnTo>
                  <a:lnTo>
                    <a:pt x="1700" y="394"/>
                  </a:lnTo>
                  <a:lnTo>
                    <a:pt x="1711" y="399"/>
                  </a:lnTo>
                  <a:lnTo>
                    <a:pt x="1720" y="406"/>
                  </a:lnTo>
                  <a:lnTo>
                    <a:pt x="1729" y="413"/>
                  </a:lnTo>
                  <a:lnTo>
                    <a:pt x="1738" y="422"/>
                  </a:lnTo>
                  <a:lnTo>
                    <a:pt x="1746" y="433"/>
                  </a:lnTo>
                  <a:lnTo>
                    <a:pt x="1754" y="443"/>
                  </a:lnTo>
                  <a:lnTo>
                    <a:pt x="1754" y="443"/>
                  </a:lnTo>
                  <a:lnTo>
                    <a:pt x="1759" y="457"/>
                  </a:lnTo>
                  <a:lnTo>
                    <a:pt x="1764" y="471"/>
                  </a:lnTo>
                  <a:lnTo>
                    <a:pt x="1768" y="489"/>
                  </a:lnTo>
                  <a:lnTo>
                    <a:pt x="1768" y="509"/>
                  </a:lnTo>
                  <a:lnTo>
                    <a:pt x="1768" y="530"/>
                  </a:lnTo>
                  <a:lnTo>
                    <a:pt x="1766" y="555"/>
                  </a:lnTo>
                  <a:lnTo>
                    <a:pt x="1761" y="581"/>
                  </a:lnTo>
                  <a:lnTo>
                    <a:pt x="1754" y="611"/>
                  </a:lnTo>
                  <a:lnTo>
                    <a:pt x="1743" y="643"/>
                  </a:lnTo>
                  <a:lnTo>
                    <a:pt x="1729" y="679"/>
                  </a:lnTo>
                  <a:lnTo>
                    <a:pt x="1711" y="716"/>
                  </a:lnTo>
                  <a:lnTo>
                    <a:pt x="1690" y="758"/>
                  </a:lnTo>
                  <a:lnTo>
                    <a:pt x="1665" y="803"/>
                  </a:lnTo>
                  <a:lnTo>
                    <a:pt x="1637" y="851"/>
                  </a:lnTo>
                  <a:lnTo>
                    <a:pt x="1603" y="904"/>
                  </a:lnTo>
                  <a:lnTo>
                    <a:pt x="1564" y="959"/>
                  </a:lnTo>
                  <a:lnTo>
                    <a:pt x="1564" y="959"/>
                  </a:lnTo>
                  <a:lnTo>
                    <a:pt x="1550" y="980"/>
                  </a:lnTo>
                  <a:lnTo>
                    <a:pt x="1537" y="996"/>
                  </a:lnTo>
                  <a:lnTo>
                    <a:pt x="1537" y="996"/>
                  </a:lnTo>
                  <a:lnTo>
                    <a:pt x="1481" y="1072"/>
                  </a:lnTo>
                  <a:lnTo>
                    <a:pt x="1449" y="1113"/>
                  </a:lnTo>
                  <a:lnTo>
                    <a:pt x="1412" y="1155"/>
                  </a:lnTo>
                  <a:lnTo>
                    <a:pt x="1371" y="1201"/>
                  </a:lnTo>
                  <a:lnTo>
                    <a:pt x="1327" y="1247"/>
                  </a:lnTo>
                  <a:lnTo>
                    <a:pt x="1277" y="1295"/>
                  </a:lnTo>
                  <a:lnTo>
                    <a:pt x="1220" y="1345"/>
                  </a:lnTo>
                  <a:lnTo>
                    <a:pt x="1220" y="1345"/>
                  </a:lnTo>
                  <a:lnTo>
                    <a:pt x="1164" y="1393"/>
                  </a:lnTo>
                  <a:lnTo>
                    <a:pt x="1164" y="1393"/>
                  </a:lnTo>
                  <a:lnTo>
                    <a:pt x="1110" y="1433"/>
                  </a:lnTo>
                  <a:lnTo>
                    <a:pt x="1061" y="1472"/>
                  </a:lnTo>
                  <a:lnTo>
                    <a:pt x="1009" y="1508"/>
                  </a:lnTo>
                  <a:lnTo>
                    <a:pt x="962" y="1540"/>
                  </a:lnTo>
                  <a:lnTo>
                    <a:pt x="916" y="1568"/>
                  </a:lnTo>
                  <a:lnTo>
                    <a:pt x="869" y="1593"/>
                  </a:lnTo>
                  <a:lnTo>
                    <a:pt x="825" y="1614"/>
                  </a:lnTo>
                  <a:lnTo>
                    <a:pt x="781" y="1632"/>
                  </a:lnTo>
                  <a:lnTo>
                    <a:pt x="781" y="1632"/>
                  </a:lnTo>
                  <a:lnTo>
                    <a:pt x="742" y="1646"/>
                  </a:lnTo>
                  <a:lnTo>
                    <a:pt x="698" y="1660"/>
                  </a:lnTo>
                  <a:lnTo>
                    <a:pt x="648" y="1672"/>
                  </a:lnTo>
                  <a:lnTo>
                    <a:pt x="597" y="1683"/>
                  </a:lnTo>
                  <a:lnTo>
                    <a:pt x="597" y="1683"/>
                  </a:lnTo>
                  <a:lnTo>
                    <a:pt x="598" y="1697"/>
                  </a:lnTo>
                  <a:lnTo>
                    <a:pt x="602" y="1711"/>
                  </a:lnTo>
                  <a:lnTo>
                    <a:pt x="607" y="1729"/>
                  </a:lnTo>
                  <a:lnTo>
                    <a:pt x="616" y="1749"/>
                  </a:lnTo>
                  <a:lnTo>
                    <a:pt x="629" y="1766"/>
                  </a:lnTo>
                  <a:lnTo>
                    <a:pt x="646" y="1786"/>
                  </a:lnTo>
                  <a:lnTo>
                    <a:pt x="655" y="1795"/>
                  </a:lnTo>
                  <a:lnTo>
                    <a:pt x="667" y="1803"/>
                  </a:lnTo>
                  <a:lnTo>
                    <a:pt x="682" y="1812"/>
                  </a:lnTo>
                  <a:lnTo>
                    <a:pt x="696" y="1819"/>
                  </a:lnTo>
                  <a:lnTo>
                    <a:pt x="696" y="1819"/>
                  </a:lnTo>
                  <a:lnTo>
                    <a:pt x="728" y="1812"/>
                  </a:lnTo>
                  <a:lnTo>
                    <a:pt x="761" y="1802"/>
                  </a:lnTo>
                  <a:lnTo>
                    <a:pt x="823" y="1782"/>
                  </a:lnTo>
                  <a:lnTo>
                    <a:pt x="823" y="1782"/>
                  </a:lnTo>
                  <a:lnTo>
                    <a:pt x="889" y="1756"/>
                  </a:lnTo>
                  <a:lnTo>
                    <a:pt x="955" y="1727"/>
                  </a:lnTo>
                  <a:lnTo>
                    <a:pt x="1020" y="1694"/>
                  </a:lnTo>
                  <a:lnTo>
                    <a:pt x="1084" y="1658"/>
                  </a:lnTo>
                  <a:lnTo>
                    <a:pt x="1148" y="1619"/>
                  </a:lnTo>
                  <a:lnTo>
                    <a:pt x="1210" y="1577"/>
                  </a:lnTo>
                  <a:lnTo>
                    <a:pt x="1272" y="1532"/>
                  </a:lnTo>
                  <a:lnTo>
                    <a:pt x="1332" y="1485"/>
                  </a:lnTo>
                  <a:lnTo>
                    <a:pt x="1332" y="1485"/>
                  </a:lnTo>
                  <a:lnTo>
                    <a:pt x="1381" y="1440"/>
                  </a:lnTo>
                  <a:lnTo>
                    <a:pt x="1431" y="1396"/>
                  </a:lnTo>
                  <a:lnTo>
                    <a:pt x="1477" y="1350"/>
                  </a:lnTo>
                  <a:lnTo>
                    <a:pt x="1523" y="1304"/>
                  </a:lnTo>
                  <a:lnTo>
                    <a:pt x="1523" y="1304"/>
                  </a:lnTo>
                  <a:lnTo>
                    <a:pt x="1532" y="1292"/>
                  </a:lnTo>
                  <a:lnTo>
                    <a:pt x="1532" y="1292"/>
                  </a:lnTo>
                  <a:lnTo>
                    <a:pt x="1555" y="1269"/>
                  </a:lnTo>
                  <a:lnTo>
                    <a:pt x="1555" y="1269"/>
                  </a:lnTo>
                  <a:lnTo>
                    <a:pt x="1661" y="1134"/>
                  </a:lnTo>
                  <a:lnTo>
                    <a:pt x="1661" y="1134"/>
                  </a:lnTo>
                  <a:lnTo>
                    <a:pt x="1692" y="1091"/>
                  </a:lnTo>
                  <a:lnTo>
                    <a:pt x="1692" y="1091"/>
                  </a:lnTo>
                  <a:lnTo>
                    <a:pt x="1727" y="1037"/>
                  </a:lnTo>
                  <a:lnTo>
                    <a:pt x="1757" y="989"/>
                  </a:lnTo>
                  <a:lnTo>
                    <a:pt x="1784" y="939"/>
                  </a:lnTo>
                  <a:lnTo>
                    <a:pt x="1812" y="882"/>
                  </a:lnTo>
                  <a:lnTo>
                    <a:pt x="1812" y="882"/>
                  </a:lnTo>
                  <a:lnTo>
                    <a:pt x="1830" y="840"/>
                  </a:lnTo>
                  <a:lnTo>
                    <a:pt x="1847" y="797"/>
                  </a:lnTo>
                  <a:lnTo>
                    <a:pt x="1862" y="758"/>
                  </a:lnTo>
                  <a:lnTo>
                    <a:pt x="1874" y="719"/>
                  </a:lnTo>
                  <a:lnTo>
                    <a:pt x="1883" y="682"/>
                  </a:lnTo>
                  <a:lnTo>
                    <a:pt x="1890" y="645"/>
                  </a:lnTo>
                  <a:lnTo>
                    <a:pt x="1895" y="610"/>
                  </a:lnTo>
                  <a:lnTo>
                    <a:pt x="1897" y="578"/>
                  </a:lnTo>
                  <a:lnTo>
                    <a:pt x="1897" y="544"/>
                  </a:lnTo>
                  <a:lnTo>
                    <a:pt x="1895" y="514"/>
                  </a:lnTo>
                  <a:lnTo>
                    <a:pt x="1890" y="484"/>
                  </a:lnTo>
                  <a:lnTo>
                    <a:pt x="1883" y="456"/>
                  </a:lnTo>
                  <a:lnTo>
                    <a:pt x="1872" y="429"/>
                  </a:lnTo>
                  <a:lnTo>
                    <a:pt x="1860" y="402"/>
                  </a:lnTo>
                  <a:lnTo>
                    <a:pt x="1846" y="378"/>
                  </a:lnTo>
                  <a:lnTo>
                    <a:pt x="1830" y="355"/>
                  </a:lnTo>
                  <a:lnTo>
                    <a:pt x="1830" y="355"/>
                  </a:lnTo>
                  <a:lnTo>
                    <a:pt x="1819" y="342"/>
                  </a:lnTo>
                  <a:lnTo>
                    <a:pt x="1807" y="330"/>
                  </a:lnTo>
                  <a:lnTo>
                    <a:pt x="1794" y="319"/>
                  </a:lnTo>
                  <a:lnTo>
                    <a:pt x="1780" y="309"/>
                  </a:lnTo>
                  <a:lnTo>
                    <a:pt x="1780" y="309"/>
                  </a:lnTo>
                  <a:close/>
                  <a:moveTo>
                    <a:pt x="1429" y="2"/>
                  </a:moveTo>
                  <a:lnTo>
                    <a:pt x="1429" y="2"/>
                  </a:lnTo>
                  <a:lnTo>
                    <a:pt x="1381" y="7"/>
                  </a:lnTo>
                  <a:lnTo>
                    <a:pt x="1335" y="14"/>
                  </a:lnTo>
                  <a:lnTo>
                    <a:pt x="1293" y="23"/>
                  </a:lnTo>
                  <a:lnTo>
                    <a:pt x="1254" y="32"/>
                  </a:lnTo>
                  <a:lnTo>
                    <a:pt x="1188" y="52"/>
                  </a:lnTo>
                  <a:lnTo>
                    <a:pt x="1141" y="66"/>
                  </a:lnTo>
                  <a:lnTo>
                    <a:pt x="1141" y="66"/>
                  </a:lnTo>
                  <a:lnTo>
                    <a:pt x="1103" y="82"/>
                  </a:lnTo>
                  <a:lnTo>
                    <a:pt x="1059" y="103"/>
                  </a:lnTo>
                  <a:lnTo>
                    <a:pt x="1002" y="133"/>
                  </a:lnTo>
                  <a:lnTo>
                    <a:pt x="933" y="172"/>
                  </a:lnTo>
                  <a:lnTo>
                    <a:pt x="855" y="220"/>
                  </a:lnTo>
                  <a:lnTo>
                    <a:pt x="813" y="247"/>
                  </a:lnTo>
                  <a:lnTo>
                    <a:pt x="768" y="278"/>
                  </a:lnTo>
                  <a:lnTo>
                    <a:pt x="724" y="310"/>
                  </a:lnTo>
                  <a:lnTo>
                    <a:pt x="678" y="346"/>
                  </a:lnTo>
                  <a:lnTo>
                    <a:pt x="630" y="383"/>
                  </a:lnTo>
                  <a:lnTo>
                    <a:pt x="584" y="424"/>
                  </a:lnTo>
                  <a:lnTo>
                    <a:pt x="536" y="468"/>
                  </a:lnTo>
                  <a:lnTo>
                    <a:pt x="489" y="514"/>
                  </a:lnTo>
                  <a:lnTo>
                    <a:pt x="441" y="562"/>
                  </a:lnTo>
                  <a:lnTo>
                    <a:pt x="395" y="613"/>
                  </a:lnTo>
                  <a:lnTo>
                    <a:pt x="349" y="668"/>
                  </a:lnTo>
                  <a:lnTo>
                    <a:pt x="304" y="725"/>
                  </a:lnTo>
                  <a:lnTo>
                    <a:pt x="262" y="785"/>
                  </a:lnTo>
                  <a:lnTo>
                    <a:pt x="219" y="849"/>
                  </a:lnTo>
                  <a:lnTo>
                    <a:pt x="180" y="914"/>
                  </a:lnTo>
                  <a:lnTo>
                    <a:pt x="143" y="983"/>
                  </a:lnTo>
                  <a:lnTo>
                    <a:pt x="108" y="1056"/>
                  </a:lnTo>
                  <a:lnTo>
                    <a:pt x="76" y="1132"/>
                  </a:lnTo>
                  <a:lnTo>
                    <a:pt x="46" y="1210"/>
                  </a:lnTo>
                  <a:lnTo>
                    <a:pt x="33" y="1251"/>
                  </a:lnTo>
                  <a:lnTo>
                    <a:pt x="21" y="1293"/>
                  </a:lnTo>
                  <a:lnTo>
                    <a:pt x="21" y="1293"/>
                  </a:lnTo>
                  <a:lnTo>
                    <a:pt x="10" y="1334"/>
                  </a:lnTo>
                  <a:lnTo>
                    <a:pt x="3" y="1373"/>
                  </a:lnTo>
                  <a:lnTo>
                    <a:pt x="1" y="1412"/>
                  </a:lnTo>
                  <a:lnTo>
                    <a:pt x="0" y="1449"/>
                  </a:lnTo>
                  <a:lnTo>
                    <a:pt x="0" y="1449"/>
                  </a:lnTo>
                  <a:lnTo>
                    <a:pt x="0" y="1472"/>
                  </a:lnTo>
                  <a:lnTo>
                    <a:pt x="1" y="1497"/>
                  </a:lnTo>
                  <a:lnTo>
                    <a:pt x="1" y="1497"/>
                  </a:lnTo>
                  <a:lnTo>
                    <a:pt x="5" y="1518"/>
                  </a:lnTo>
                  <a:lnTo>
                    <a:pt x="8" y="1541"/>
                  </a:lnTo>
                  <a:lnTo>
                    <a:pt x="14" y="1563"/>
                  </a:lnTo>
                  <a:lnTo>
                    <a:pt x="21" y="1582"/>
                  </a:lnTo>
                  <a:lnTo>
                    <a:pt x="28" y="1603"/>
                  </a:lnTo>
                  <a:lnTo>
                    <a:pt x="35" y="1621"/>
                  </a:lnTo>
                  <a:lnTo>
                    <a:pt x="46" y="1641"/>
                  </a:lnTo>
                  <a:lnTo>
                    <a:pt x="56" y="1658"/>
                  </a:lnTo>
                  <a:lnTo>
                    <a:pt x="56" y="1658"/>
                  </a:lnTo>
                  <a:lnTo>
                    <a:pt x="88" y="1701"/>
                  </a:lnTo>
                  <a:lnTo>
                    <a:pt x="88" y="1701"/>
                  </a:lnTo>
                  <a:lnTo>
                    <a:pt x="104" y="1718"/>
                  </a:lnTo>
                  <a:lnTo>
                    <a:pt x="104" y="1718"/>
                  </a:lnTo>
                  <a:lnTo>
                    <a:pt x="120" y="1733"/>
                  </a:lnTo>
                  <a:lnTo>
                    <a:pt x="138" y="1747"/>
                  </a:lnTo>
                  <a:lnTo>
                    <a:pt x="155" y="1759"/>
                  </a:lnTo>
                  <a:lnTo>
                    <a:pt x="175" y="1772"/>
                  </a:lnTo>
                  <a:lnTo>
                    <a:pt x="196" y="1782"/>
                  </a:lnTo>
                  <a:lnTo>
                    <a:pt x="217" y="1791"/>
                  </a:lnTo>
                  <a:lnTo>
                    <a:pt x="240" y="1800"/>
                  </a:lnTo>
                  <a:lnTo>
                    <a:pt x="265" y="1809"/>
                  </a:lnTo>
                  <a:lnTo>
                    <a:pt x="297" y="1818"/>
                  </a:lnTo>
                  <a:lnTo>
                    <a:pt x="297" y="1818"/>
                  </a:lnTo>
                  <a:lnTo>
                    <a:pt x="290" y="1791"/>
                  </a:lnTo>
                  <a:lnTo>
                    <a:pt x="287" y="1766"/>
                  </a:lnTo>
                  <a:lnTo>
                    <a:pt x="283" y="1743"/>
                  </a:lnTo>
                  <a:lnTo>
                    <a:pt x="281" y="1722"/>
                  </a:lnTo>
                  <a:lnTo>
                    <a:pt x="281" y="1687"/>
                  </a:lnTo>
                  <a:lnTo>
                    <a:pt x="283" y="1658"/>
                  </a:lnTo>
                  <a:lnTo>
                    <a:pt x="272" y="1655"/>
                  </a:lnTo>
                  <a:lnTo>
                    <a:pt x="272" y="1655"/>
                  </a:lnTo>
                  <a:lnTo>
                    <a:pt x="253" y="1644"/>
                  </a:lnTo>
                  <a:lnTo>
                    <a:pt x="233" y="1632"/>
                  </a:lnTo>
                  <a:lnTo>
                    <a:pt x="217" y="1619"/>
                  </a:lnTo>
                  <a:lnTo>
                    <a:pt x="203" y="1605"/>
                  </a:lnTo>
                  <a:lnTo>
                    <a:pt x="203" y="1605"/>
                  </a:lnTo>
                  <a:lnTo>
                    <a:pt x="196" y="1594"/>
                  </a:lnTo>
                  <a:lnTo>
                    <a:pt x="187" y="1582"/>
                  </a:lnTo>
                  <a:lnTo>
                    <a:pt x="182" y="1570"/>
                  </a:lnTo>
                  <a:lnTo>
                    <a:pt x="175" y="1556"/>
                  </a:lnTo>
                  <a:lnTo>
                    <a:pt x="166" y="1527"/>
                  </a:lnTo>
                  <a:lnTo>
                    <a:pt x="161" y="1497"/>
                  </a:lnTo>
                  <a:lnTo>
                    <a:pt x="161" y="1497"/>
                  </a:lnTo>
                  <a:lnTo>
                    <a:pt x="155" y="1465"/>
                  </a:lnTo>
                  <a:lnTo>
                    <a:pt x="154" y="1432"/>
                  </a:lnTo>
                  <a:lnTo>
                    <a:pt x="155" y="1396"/>
                  </a:lnTo>
                  <a:lnTo>
                    <a:pt x="161" y="1359"/>
                  </a:lnTo>
                  <a:lnTo>
                    <a:pt x="168" y="1322"/>
                  </a:lnTo>
                  <a:lnTo>
                    <a:pt x="177" y="1283"/>
                  </a:lnTo>
                  <a:lnTo>
                    <a:pt x="189" y="1244"/>
                  </a:lnTo>
                  <a:lnTo>
                    <a:pt x="203" y="1203"/>
                  </a:lnTo>
                  <a:lnTo>
                    <a:pt x="221" y="1161"/>
                  </a:lnTo>
                  <a:lnTo>
                    <a:pt x="240" y="1120"/>
                  </a:lnTo>
                  <a:lnTo>
                    <a:pt x="262" y="1077"/>
                  </a:lnTo>
                  <a:lnTo>
                    <a:pt x="285" y="1033"/>
                  </a:lnTo>
                  <a:lnTo>
                    <a:pt x="311" y="990"/>
                  </a:lnTo>
                  <a:lnTo>
                    <a:pt x="338" y="946"/>
                  </a:lnTo>
                  <a:lnTo>
                    <a:pt x="368" y="904"/>
                  </a:lnTo>
                  <a:lnTo>
                    <a:pt x="400" y="859"/>
                  </a:lnTo>
                  <a:lnTo>
                    <a:pt x="432" y="817"/>
                  </a:lnTo>
                  <a:lnTo>
                    <a:pt x="466" y="773"/>
                  </a:lnTo>
                  <a:lnTo>
                    <a:pt x="503" y="730"/>
                  </a:lnTo>
                  <a:lnTo>
                    <a:pt x="540" y="688"/>
                  </a:lnTo>
                  <a:lnTo>
                    <a:pt x="577" y="647"/>
                  </a:lnTo>
                  <a:lnTo>
                    <a:pt x="618" y="606"/>
                  </a:lnTo>
                  <a:lnTo>
                    <a:pt x="659" y="567"/>
                  </a:lnTo>
                  <a:lnTo>
                    <a:pt x="699" y="528"/>
                  </a:lnTo>
                  <a:lnTo>
                    <a:pt x="744" y="491"/>
                  </a:lnTo>
                  <a:lnTo>
                    <a:pt x="786" y="454"/>
                  </a:lnTo>
                  <a:lnTo>
                    <a:pt x="830" y="418"/>
                  </a:lnTo>
                  <a:lnTo>
                    <a:pt x="877" y="386"/>
                  </a:lnTo>
                  <a:lnTo>
                    <a:pt x="921" y="355"/>
                  </a:lnTo>
                  <a:lnTo>
                    <a:pt x="967" y="324"/>
                  </a:lnTo>
                  <a:lnTo>
                    <a:pt x="1015" y="296"/>
                  </a:lnTo>
                  <a:lnTo>
                    <a:pt x="1061" y="270"/>
                  </a:lnTo>
                  <a:lnTo>
                    <a:pt x="1061" y="270"/>
                  </a:lnTo>
                  <a:lnTo>
                    <a:pt x="1061" y="270"/>
                  </a:lnTo>
                  <a:lnTo>
                    <a:pt x="1066" y="266"/>
                  </a:lnTo>
                  <a:lnTo>
                    <a:pt x="1066" y="266"/>
                  </a:lnTo>
                  <a:lnTo>
                    <a:pt x="1130" y="236"/>
                  </a:lnTo>
                  <a:lnTo>
                    <a:pt x="1130" y="236"/>
                  </a:lnTo>
                  <a:lnTo>
                    <a:pt x="1169" y="218"/>
                  </a:lnTo>
                  <a:lnTo>
                    <a:pt x="1169" y="218"/>
                  </a:lnTo>
                  <a:lnTo>
                    <a:pt x="1180" y="213"/>
                  </a:lnTo>
                  <a:lnTo>
                    <a:pt x="1180" y="213"/>
                  </a:lnTo>
                  <a:lnTo>
                    <a:pt x="1240" y="188"/>
                  </a:lnTo>
                  <a:lnTo>
                    <a:pt x="1300" y="169"/>
                  </a:lnTo>
                  <a:lnTo>
                    <a:pt x="1360" y="151"/>
                  </a:lnTo>
                  <a:lnTo>
                    <a:pt x="1419" y="138"/>
                  </a:lnTo>
                  <a:lnTo>
                    <a:pt x="1449" y="135"/>
                  </a:lnTo>
                  <a:lnTo>
                    <a:pt x="1479" y="131"/>
                  </a:lnTo>
                  <a:lnTo>
                    <a:pt x="1511" y="128"/>
                  </a:lnTo>
                  <a:lnTo>
                    <a:pt x="1541" y="126"/>
                  </a:lnTo>
                  <a:lnTo>
                    <a:pt x="1573" y="126"/>
                  </a:lnTo>
                  <a:lnTo>
                    <a:pt x="1605" y="128"/>
                  </a:lnTo>
                  <a:lnTo>
                    <a:pt x="1637" y="130"/>
                  </a:lnTo>
                  <a:lnTo>
                    <a:pt x="1669" y="133"/>
                  </a:lnTo>
                  <a:lnTo>
                    <a:pt x="1669" y="133"/>
                  </a:lnTo>
                  <a:lnTo>
                    <a:pt x="1707" y="138"/>
                  </a:lnTo>
                  <a:lnTo>
                    <a:pt x="1743" y="144"/>
                  </a:lnTo>
                  <a:lnTo>
                    <a:pt x="1773" y="153"/>
                  </a:lnTo>
                  <a:lnTo>
                    <a:pt x="1800" y="162"/>
                  </a:lnTo>
                  <a:lnTo>
                    <a:pt x="1823" y="170"/>
                  </a:lnTo>
                  <a:lnTo>
                    <a:pt x="1844" y="179"/>
                  </a:lnTo>
                  <a:lnTo>
                    <a:pt x="1862" y="190"/>
                  </a:lnTo>
                  <a:lnTo>
                    <a:pt x="1876" y="199"/>
                  </a:lnTo>
                  <a:lnTo>
                    <a:pt x="1888" y="208"/>
                  </a:lnTo>
                  <a:lnTo>
                    <a:pt x="1899" y="216"/>
                  </a:lnTo>
                  <a:lnTo>
                    <a:pt x="1911" y="232"/>
                  </a:lnTo>
                  <a:lnTo>
                    <a:pt x="1918" y="243"/>
                  </a:lnTo>
                  <a:lnTo>
                    <a:pt x="1920" y="247"/>
                  </a:lnTo>
                  <a:lnTo>
                    <a:pt x="1920" y="247"/>
                  </a:lnTo>
                  <a:lnTo>
                    <a:pt x="1917" y="236"/>
                  </a:lnTo>
                  <a:lnTo>
                    <a:pt x="1911" y="222"/>
                  </a:lnTo>
                  <a:lnTo>
                    <a:pt x="1904" y="204"/>
                  </a:lnTo>
                  <a:lnTo>
                    <a:pt x="1894" y="185"/>
                  </a:lnTo>
                  <a:lnTo>
                    <a:pt x="1879" y="162"/>
                  </a:lnTo>
                  <a:lnTo>
                    <a:pt x="1862" y="137"/>
                  </a:lnTo>
                  <a:lnTo>
                    <a:pt x="1837" y="112"/>
                  </a:lnTo>
                  <a:lnTo>
                    <a:pt x="1810" y="89"/>
                  </a:lnTo>
                  <a:lnTo>
                    <a:pt x="1793" y="76"/>
                  </a:lnTo>
                  <a:lnTo>
                    <a:pt x="1775" y="66"/>
                  </a:lnTo>
                  <a:lnTo>
                    <a:pt x="1757" y="55"/>
                  </a:lnTo>
                  <a:lnTo>
                    <a:pt x="1736" y="45"/>
                  </a:lnTo>
                  <a:lnTo>
                    <a:pt x="1713" y="36"/>
                  </a:lnTo>
                  <a:lnTo>
                    <a:pt x="1690" y="27"/>
                  </a:lnTo>
                  <a:lnTo>
                    <a:pt x="1663" y="20"/>
                  </a:lnTo>
                  <a:lnTo>
                    <a:pt x="1637" y="13"/>
                  </a:lnTo>
                  <a:lnTo>
                    <a:pt x="1606" y="7"/>
                  </a:lnTo>
                  <a:lnTo>
                    <a:pt x="1576" y="4"/>
                  </a:lnTo>
                  <a:lnTo>
                    <a:pt x="1543" y="0"/>
                  </a:lnTo>
                  <a:lnTo>
                    <a:pt x="1507" y="0"/>
                  </a:lnTo>
                  <a:lnTo>
                    <a:pt x="1470" y="0"/>
                  </a:lnTo>
                  <a:lnTo>
                    <a:pt x="1429" y="2"/>
                  </a:lnTo>
                  <a:lnTo>
                    <a:pt x="1429" y="2"/>
                  </a:lnTo>
                  <a:close/>
                </a:path>
              </a:pathLst>
            </a:custGeom>
            <a:solidFill>
              <a:srgbClr val="9D1C20"/>
            </a:solidFill>
            <a:ln w="3175">
              <a:solidFill>
                <a:srgbClr val="9D1C2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1" name="Freeform 30"/>
            <p:cNvSpPr>
              <a:spLocks noEditPoints="1"/>
            </p:cNvSpPr>
            <p:nvPr/>
          </p:nvSpPr>
          <p:spPr bwMode="auto">
            <a:xfrm>
              <a:off x="1194" y="2269"/>
              <a:ext cx="677" cy="784"/>
            </a:xfrm>
            <a:custGeom>
              <a:avLst/>
              <a:gdLst>
                <a:gd name="T0" fmla="*/ 1242 w 1354"/>
                <a:gd name="T1" fmla="*/ 1566 h 1568"/>
                <a:gd name="T2" fmla="*/ 1124 w 1354"/>
                <a:gd name="T3" fmla="*/ 1561 h 1568"/>
                <a:gd name="T4" fmla="*/ 952 w 1354"/>
                <a:gd name="T5" fmla="*/ 1511 h 1568"/>
                <a:gd name="T6" fmla="*/ 757 w 1354"/>
                <a:gd name="T7" fmla="*/ 1391 h 1568"/>
                <a:gd name="T8" fmla="*/ 627 w 1354"/>
                <a:gd name="T9" fmla="*/ 1270 h 1568"/>
                <a:gd name="T10" fmla="*/ 452 w 1354"/>
                <a:gd name="T11" fmla="*/ 1247 h 1568"/>
                <a:gd name="T12" fmla="*/ 305 w 1354"/>
                <a:gd name="T13" fmla="*/ 1185 h 1568"/>
                <a:gd name="T14" fmla="*/ 185 w 1354"/>
                <a:gd name="T15" fmla="*/ 1093 h 1568"/>
                <a:gd name="T16" fmla="*/ 94 w 1354"/>
                <a:gd name="T17" fmla="*/ 978 h 1568"/>
                <a:gd name="T18" fmla="*/ 34 w 1354"/>
                <a:gd name="T19" fmla="*/ 847 h 1568"/>
                <a:gd name="T20" fmla="*/ 4 w 1354"/>
                <a:gd name="T21" fmla="*/ 705 h 1568"/>
                <a:gd name="T22" fmla="*/ 4 w 1354"/>
                <a:gd name="T23" fmla="*/ 581 h 1568"/>
                <a:gd name="T24" fmla="*/ 41 w 1354"/>
                <a:gd name="T25" fmla="*/ 425 h 1568"/>
                <a:gd name="T26" fmla="*/ 114 w 1354"/>
                <a:gd name="T27" fmla="*/ 287 h 1568"/>
                <a:gd name="T28" fmla="*/ 220 w 1354"/>
                <a:gd name="T29" fmla="*/ 170 h 1568"/>
                <a:gd name="T30" fmla="*/ 355 w 1354"/>
                <a:gd name="T31" fmla="*/ 80 h 1568"/>
                <a:gd name="T32" fmla="*/ 516 w 1354"/>
                <a:gd name="T33" fmla="*/ 21 h 1568"/>
                <a:gd name="T34" fmla="*/ 697 w 1354"/>
                <a:gd name="T35" fmla="*/ 0 h 1568"/>
                <a:gd name="T36" fmla="*/ 852 w 1354"/>
                <a:gd name="T37" fmla="*/ 14 h 1568"/>
                <a:gd name="T38" fmla="*/ 1017 w 1354"/>
                <a:gd name="T39" fmla="*/ 68 h 1568"/>
                <a:gd name="T40" fmla="*/ 1148 w 1354"/>
                <a:gd name="T41" fmla="*/ 154 h 1568"/>
                <a:gd name="T42" fmla="*/ 1248 w 1354"/>
                <a:gd name="T43" fmla="*/ 266 h 1568"/>
                <a:gd name="T44" fmla="*/ 1313 w 1354"/>
                <a:gd name="T45" fmla="*/ 397 h 1568"/>
                <a:gd name="T46" fmla="*/ 1347 w 1354"/>
                <a:gd name="T47" fmla="*/ 537 h 1568"/>
                <a:gd name="T48" fmla="*/ 1352 w 1354"/>
                <a:gd name="T49" fmla="*/ 672 h 1568"/>
                <a:gd name="T50" fmla="*/ 1290 w 1354"/>
                <a:gd name="T51" fmla="*/ 909 h 1568"/>
                <a:gd name="T52" fmla="*/ 1191 w 1354"/>
                <a:gd name="T53" fmla="*/ 1058 h 1568"/>
                <a:gd name="T54" fmla="*/ 1092 w 1354"/>
                <a:gd name="T55" fmla="*/ 1146 h 1568"/>
                <a:gd name="T56" fmla="*/ 966 w 1354"/>
                <a:gd name="T57" fmla="*/ 1217 h 1568"/>
                <a:gd name="T58" fmla="*/ 911 w 1354"/>
                <a:gd name="T59" fmla="*/ 1279 h 1568"/>
                <a:gd name="T60" fmla="*/ 1063 w 1354"/>
                <a:gd name="T61" fmla="*/ 1392 h 1568"/>
                <a:gd name="T62" fmla="*/ 1193 w 1354"/>
                <a:gd name="T63" fmla="*/ 1446 h 1568"/>
                <a:gd name="T64" fmla="*/ 218 w 1354"/>
                <a:gd name="T65" fmla="*/ 618 h 1568"/>
                <a:gd name="T66" fmla="*/ 227 w 1354"/>
                <a:gd name="T67" fmla="*/ 726 h 1568"/>
                <a:gd name="T68" fmla="*/ 264 w 1354"/>
                <a:gd name="T69" fmla="*/ 852 h 1568"/>
                <a:gd name="T70" fmla="*/ 325 w 1354"/>
                <a:gd name="T71" fmla="*/ 960 h 1568"/>
                <a:gd name="T72" fmla="*/ 406 w 1354"/>
                <a:gd name="T73" fmla="*/ 1049 h 1568"/>
                <a:gd name="T74" fmla="*/ 505 w 1354"/>
                <a:gd name="T75" fmla="*/ 1114 h 1568"/>
                <a:gd name="T76" fmla="*/ 620 w 1354"/>
                <a:gd name="T77" fmla="*/ 1150 h 1568"/>
                <a:gd name="T78" fmla="*/ 718 w 1354"/>
                <a:gd name="T79" fmla="*/ 1155 h 1568"/>
                <a:gd name="T80" fmla="*/ 831 w 1354"/>
                <a:gd name="T81" fmla="*/ 1134 h 1568"/>
                <a:gd name="T82" fmla="*/ 929 w 1354"/>
                <a:gd name="T83" fmla="*/ 1086 h 1568"/>
                <a:gd name="T84" fmla="*/ 1012 w 1354"/>
                <a:gd name="T85" fmla="*/ 1013 h 1568"/>
                <a:gd name="T86" fmla="*/ 1074 w 1354"/>
                <a:gd name="T87" fmla="*/ 921 h 1568"/>
                <a:gd name="T88" fmla="*/ 1116 w 1354"/>
                <a:gd name="T89" fmla="*/ 810 h 1568"/>
                <a:gd name="T90" fmla="*/ 1134 w 1354"/>
                <a:gd name="T91" fmla="*/ 686 h 1568"/>
                <a:gd name="T92" fmla="*/ 1118 w 1354"/>
                <a:gd name="T93" fmla="*/ 509 h 1568"/>
                <a:gd name="T94" fmla="*/ 1040 w 1354"/>
                <a:gd name="T95" fmla="*/ 328 h 1568"/>
                <a:gd name="T96" fmla="*/ 964 w 1354"/>
                <a:gd name="T97" fmla="*/ 236 h 1568"/>
                <a:gd name="T98" fmla="*/ 870 w 1354"/>
                <a:gd name="T99" fmla="*/ 168 h 1568"/>
                <a:gd name="T100" fmla="*/ 759 w 1354"/>
                <a:gd name="T101" fmla="*/ 129 h 1568"/>
                <a:gd name="T102" fmla="*/ 649 w 1354"/>
                <a:gd name="T103" fmla="*/ 124 h 1568"/>
                <a:gd name="T104" fmla="*/ 502 w 1354"/>
                <a:gd name="T105" fmla="*/ 153 h 1568"/>
                <a:gd name="T106" fmla="*/ 392 w 1354"/>
                <a:gd name="T107" fmla="*/ 216 h 1568"/>
                <a:gd name="T108" fmla="*/ 312 w 1354"/>
                <a:gd name="T109" fmla="*/ 301 h 1568"/>
                <a:gd name="T110" fmla="*/ 239 w 1354"/>
                <a:gd name="T111" fmla="*/ 464 h 1568"/>
                <a:gd name="T112" fmla="*/ 218 w 1354"/>
                <a:gd name="T113" fmla="*/ 618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4" h="1568">
                  <a:moveTo>
                    <a:pt x="1315" y="1554"/>
                  </a:moveTo>
                  <a:lnTo>
                    <a:pt x="1315" y="1554"/>
                  </a:lnTo>
                  <a:lnTo>
                    <a:pt x="1294" y="1559"/>
                  </a:lnTo>
                  <a:lnTo>
                    <a:pt x="1271" y="1564"/>
                  </a:lnTo>
                  <a:lnTo>
                    <a:pt x="1242" y="1566"/>
                  </a:lnTo>
                  <a:lnTo>
                    <a:pt x="1203" y="1568"/>
                  </a:lnTo>
                  <a:lnTo>
                    <a:pt x="1203" y="1568"/>
                  </a:lnTo>
                  <a:lnTo>
                    <a:pt x="1177" y="1566"/>
                  </a:lnTo>
                  <a:lnTo>
                    <a:pt x="1150" y="1564"/>
                  </a:lnTo>
                  <a:lnTo>
                    <a:pt x="1124" y="1561"/>
                  </a:lnTo>
                  <a:lnTo>
                    <a:pt x="1099" y="1557"/>
                  </a:lnTo>
                  <a:lnTo>
                    <a:pt x="1072" y="1552"/>
                  </a:lnTo>
                  <a:lnTo>
                    <a:pt x="1047" y="1545"/>
                  </a:lnTo>
                  <a:lnTo>
                    <a:pt x="1000" y="1529"/>
                  </a:lnTo>
                  <a:lnTo>
                    <a:pt x="952" y="1511"/>
                  </a:lnTo>
                  <a:lnTo>
                    <a:pt x="907" y="1488"/>
                  </a:lnTo>
                  <a:lnTo>
                    <a:pt x="867" y="1465"/>
                  </a:lnTo>
                  <a:lnTo>
                    <a:pt x="828" y="1440"/>
                  </a:lnTo>
                  <a:lnTo>
                    <a:pt x="790" y="1415"/>
                  </a:lnTo>
                  <a:lnTo>
                    <a:pt x="757" y="1391"/>
                  </a:lnTo>
                  <a:lnTo>
                    <a:pt x="727" y="1366"/>
                  </a:lnTo>
                  <a:lnTo>
                    <a:pt x="698" y="1341"/>
                  </a:lnTo>
                  <a:lnTo>
                    <a:pt x="656" y="1300"/>
                  </a:lnTo>
                  <a:lnTo>
                    <a:pt x="627" y="1270"/>
                  </a:lnTo>
                  <a:lnTo>
                    <a:pt x="627" y="1270"/>
                  </a:lnTo>
                  <a:lnTo>
                    <a:pt x="590" y="1268"/>
                  </a:lnTo>
                  <a:lnTo>
                    <a:pt x="555" y="1265"/>
                  </a:lnTo>
                  <a:lnTo>
                    <a:pt x="519" y="1261"/>
                  </a:lnTo>
                  <a:lnTo>
                    <a:pt x="486" y="1254"/>
                  </a:lnTo>
                  <a:lnTo>
                    <a:pt x="452" y="1247"/>
                  </a:lnTo>
                  <a:lnTo>
                    <a:pt x="420" y="1237"/>
                  </a:lnTo>
                  <a:lnTo>
                    <a:pt x="390" y="1226"/>
                  </a:lnTo>
                  <a:lnTo>
                    <a:pt x="362" y="1214"/>
                  </a:lnTo>
                  <a:lnTo>
                    <a:pt x="332" y="1201"/>
                  </a:lnTo>
                  <a:lnTo>
                    <a:pt x="305" y="1185"/>
                  </a:lnTo>
                  <a:lnTo>
                    <a:pt x="278" y="1169"/>
                  </a:lnTo>
                  <a:lnTo>
                    <a:pt x="254" y="1152"/>
                  </a:lnTo>
                  <a:lnTo>
                    <a:pt x="229" y="1134"/>
                  </a:lnTo>
                  <a:lnTo>
                    <a:pt x="208" y="1114"/>
                  </a:lnTo>
                  <a:lnTo>
                    <a:pt x="185" y="1093"/>
                  </a:lnTo>
                  <a:lnTo>
                    <a:pt x="165" y="1072"/>
                  </a:lnTo>
                  <a:lnTo>
                    <a:pt x="146" y="1051"/>
                  </a:lnTo>
                  <a:lnTo>
                    <a:pt x="126" y="1028"/>
                  </a:lnTo>
                  <a:lnTo>
                    <a:pt x="110" y="1003"/>
                  </a:lnTo>
                  <a:lnTo>
                    <a:pt x="94" y="978"/>
                  </a:lnTo>
                  <a:lnTo>
                    <a:pt x="80" y="953"/>
                  </a:lnTo>
                  <a:lnTo>
                    <a:pt x="66" y="927"/>
                  </a:lnTo>
                  <a:lnTo>
                    <a:pt x="53" y="900"/>
                  </a:lnTo>
                  <a:lnTo>
                    <a:pt x="43" y="873"/>
                  </a:lnTo>
                  <a:lnTo>
                    <a:pt x="34" y="847"/>
                  </a:lnTo>
                  <a:lnTo>
                    <a:pt x="25" y="819"/>
                  </a:lnTo>
                  <a:lnTo>
                    <a:pt x="18" y="790"/>
                  </a:lnTo>
                  <a:lnTo>
                    <a:pt x="11" y="762"/>
                  </a:lnTo>
                  <a:lnTo>
                    <a:pt x="7" y="734"/>
                  </a:lnTo>
                  <a:lnTo>
                    <a:pt x="4" y="705"/>
                  </a:lnTo>
                  <a:lnTo>
                    <a:pt x="2" y="675"/>
                  </a:lnTo>
                  <a:lnTo>
                    <a:pt x="0" y="647"/>
                  </a:lnTo>
                  <a:lnTo>
                    <a:pt x="0" y="647"/>
                  </a:lnTo>
                  <a:lnTo>
                    <a:pt x="2" y="615"/>
                  </a:lnTo>
                  <a:lnTo>
                    <a:pt x="4" y="581"/>
                  </a:lnTo>
                  <a:lnTo>
                    <a:pt x="9" y="549"/>
                  </a:lnTo>
                  <a:lnTo>
                    <a:pt x="14" y="517"/>
                  </a:lnTo>
                  <a:lnTo>
                    <a:pt x="22" y="487"/>
                  </a:lnTo>
                  <a:lnTo>
                    <a:pt x="30" y="455"/>
                  </a:lnTo>
                  <a:lnTo>
                    <a:pt x="41" y="425"/>
                  </a:lnTo>
                  <a:lnTo>
                    <a:pt x="53" y="397"/>
                  </a:lnTo>
                  <a:lnTo>
                    <a:pt x="66" y="369"/>
                  </a:lnTo>
                  <a:lnTo>
                    <a:pt x="80" y="340"/>
                  </a:lnTo>
                  <a:lnTo>
                    <a:pt x="96" y="314"/>
                  </a:lnTo>
                  <a:lnTo>
                    <a:pt x="114" y="287"/>
                  </a:lnTo>
                  <a:lnTo>
                    <a:pt x="133" y="262"/>
                  </a:lnTo>
                  <a:lnTo>
                    <a:pt x="153" y="238"/>
                  </a:lnTo>
                  <a:lnTo>
                    <a:pt x="174" y="213"/>
                  </a:lnTo>
                  <a:lnTo>
                    <a:pt x="197" y="191"/>
                  </a:lnTo>
                  <a:lnTo>
                    <a:pt x="220" y="170"/>
                  </a:lnTo>
                  <a:lnTo>
                    <a:pt x="245" y="149"/>
                  </a:lnTo>
                  <a:lnTo>
                    <a:pt x="271" y="129"/>
                  </a:lnTo>
                  <a:lnTo>
                    <a:pt x="298" y="112"/>
                  </a:lnTo>
                  <a:lnTo>
                    <a:pt x="326" y="94"/>
                  </a:lnTo>
                  <a:lnTo>
                    <a:pt x="355" y="80"/>
                  </a:lnTo>
                  <a:lnTo>
                    <a:pt x="385" y="64"/>
                  </a:lnTo>
                  <a:lnTo>
                    <a:pt x="417" y="52"/>
                  </a:lnTo>
                  <a:lnTo>
                    <a:pt x="449" y="39"/>
                  </a:lnTo>
                  <a:lnTo>
                    <a:pt x="482" y="30"/>
                  </a:lnTo>
                  <a:lnTo>
                    <a:pt x="516" y="21"/>
                  </a:lnTo>
                  <a:lnTo>
                    <a:pt x="550" y="14"/>
                  </a:lnTo>
                  <a:lnTo>
                    <a:pt x="585" y="7"/>
                  </a:lnTo>
                  <a:lnTo>
                    <a:pt x="622" y="4"/>
                  </a:lnTo>
                  <a:lnTo>
                    <a:pt x="659" y="0"/>
                  </a:lnTo>
                  <a:lnTo>
                    <a:pt x="697" y="0"/>
                  </a:lnTo>
                  <a:lnTo>
                    <a:pt x="697" y="0"/>
                  </a:lnTo>
                  <a:lnTo>
                    <a:pt x="737" y="2"/>
                  </a:lnTo>
                  <a:lnTo>
                    <a:pt x="778" y="4"/>
                  </a:lnTo>
                  <a:lnTo>
                    <a:pt x="815" y="9"/>
                  </a:lnTo>
                  <a:lnTo>
                    <a:pt x="852" y="14"/>
                  </a:lnTo>
                  <a:lnTo>
                    <a:pt x="888" y="21"/>
                  </a:lnTo>
                  <a:lnTo>
                    <a:pt x="922" y="32"/>
                  </a:lnTo>
                  <a:lnTo>
                    <a:pt x="955" y="43"/>
                  </a:lnTo>
                  <a:lnTo>
                    <a:pt x="987" y="55"/>
                  </a:lnTo>
                  <a:lnTo>
                    <a:pt x="1017" y="68"/>
                  </a:lnTo>
                  <a:lnTo>
                    <a:pt x="1046" y="83"/>
                  </a:lnTo>
                  <a:lnTo>
                    <a:pt x="1074" y="99"/>
                  </a:lnTo>
                  <a:lnTo>
                    <a:pt x="1101" y="117"/>
                  </a:lnTo>
                  <a:lnTo>
                    <a:pt x="1125" y="135"/>
                  </a:lnTo>
                  <a:lnTo>
                    <a:pt x="1148" y="154"/>
                  </a:lnTo>
                  <a:lnTo>
                    <a:pt x="1171" y="176"/>
                  </a:lnTo>
                  <a:lnTo>
                    <a:pt x="1191" y="197"/>
                  </a:lnTo>
                  <a:lnTo>
                    <a:pt x="1212" y="220"/>
                  </a:lnTo>
                  <a:lnTo>
                    <a:pt x="1230" y="243"/>
                  </a:lnTo>
                  <a:lnTo>
                    <a:pt x="1248" y="266"/>
                  </a:lnTo>
                  <a:lnTo>
                    <a:pt x="1264" y="291"/>
                  </a:lnTo>
                  <a:lnTo>
                    <a:pt x="1278" y="317"/>
                  </a:lnTo>
                  <a:lnTo>
                    <a:pt x="1290" y="344"/>
                  </a:lnTo>
                  <a:lnTo>
                    <a:pt x="1302" y="370"/>
                  </a:lnTo>
                  <a:lnTo>
                    <a:pt x="1313" y="397"/>
                  </a:lnTo>
                  <a:lnTo>
                    <a:pt x="1322" y="424"/>
                  </a:lnTo>
                  <a:lnTo>
                    <a:pt x="1331" y="452"/>
                  </a:lnTo>
                  <a:lnTo>
                    <a:pt x="1338" y="480"/>
                  </a:lnTo>
                  <a:lnTo>
                    <a:pt x="1343" y="509"/>
                  </a:lnTo>
                  <a:lnTo>
                    <a:pt x="1347" y="537"/>
                  </a:lnTo>
                  <a:lnTo>
                    <a:pt x="1350" y="565"/>
                  </a:lnTo>
                  <a:lnTo>
                    <a:pt x="1352" y="595"/>
                  </a:lnTo>
                  <a:lnTo>
                    <a:pt x="1354" y="624"/>
                  </a:lnTo>
                  <a:lnTo>
                    <a:pt x="1354" y="624"/>
                  </a:lnTo>
                  <a:lnTo>
                    <a:pt x="1352" y="672"/>
                  </a:lnTo>
                  <a:lnTo>
                    <a:pt x="1347" y="721"/>
                  </a:lnTo>
                  <a:lnTo>
                    <a:pt x="1338" y="769"/>
                  </a:lnTo>
                  <a:lnTo>
                    <a:pt x="1326" y="817"/>
                  </a:lnTo>
                  <a:lnTo>
                    <a:pt x="1310" y="863"/>
                  </a:lnTo>
                  <a:lnTo>
                    <a:pt x="1290" y="909"/>
                  </a:lnTo>
                  <a:lnTo>
                    <a:pt x="1267" y="953"/>
                  </a:lnTo>
                  <a:lnTo>
                    <a:pt x="1239" y="997"/>
                  </a:lnTo>
                  <a:lnTo>
                    <a:pt x="1225" y="1017"/>
                  </a:lnTo>
                  <a:lnTo>
                    <a:pt x="1209" y="1038"/>
                  </a:lnTo>
                  <a:lnTo>
                    <a:pt x="1191" y="1058"/>
                  </a:lnTo>
                  <a:lnTo>
                    <a:pt x="1173" y="1077"/>
                  </a:lnTo>
                  <a:lnTo>
                    <a:pt x="1154" y="1095"/>
                  </a:lnTo>
                  <a:lnTo>
                    <a:pt x="1134" y="1113"/>
                  </a:lnTo>
                  <a:lnTo>
                    <a:pt x="1113" y="1130"/>
                  </a:lnTo>
                  <a:lnTo>
                    <a:pt x="1092" y="1146"/>
                  </a:lnTo>
                  <a:lnTo>
                    <a:pt x="1069" y="1162"/>
                  </a:lnTo>
                  <a:lnTo>
                    <a:pt x="1044" y="1176"/>
                  </a:lnTo>
                  <a:lnTo>
                    <a:pt x="1019" y="1190"/>
                  </a:lnTo>
                  <a:lnTo>
                    <a:pt x="992" y="1205"/>
                  </a:lnTo>
                  <a:lnTo>
                    <a:pt x="966" y="1217"/>
                  </a:lnTo>
                  <a:lnTo>
                    <a:pt x="938" y="1228"/>
                  </a:lnTo>
                  <a:lnTo>
                    <a:pt x="907" y="1238"/>
                  </a:lnTo>
                  <a:lnTo>
                    <a:pt x="877" y="1247"/>
                  </a:lnTo>
                  <a:lnTo>
                    <a:pt x="877" y="1247"/>
                  </a:lnTo>
                  <a:lnTo>
                    <a:pt x="911" y="1279"/>
                  </a:lnTo>
                  <a:lnTo>
                    <a:pt x="943" y="1307"/>
                  </a:lnTo>
                  <a:lnTo>
                    <a:pt x="975" y="1332"/>
                  </a:lnTo>
                  <a:lnTo>
                    <a:pt x="1005" y="1355"/>
                  </a:lnTo>
                  <a:lnTo>
                    <a:pt x="1035" y="1375"/>
                  </a:lnTo>
                  <a:lnTo>
                    <a:pt x="1063" y="1392"/>
                  </a:lnTo>
                  <a:lnTo>
                    <a:pt x="1092" y="1407"/>
                  </a:lnTo>
                  <a:lnTo>
                    <a:pt x="1118" y="1419"/>
                  </a:lnTo>
                  <a:lnTo>
                    <a:pt x="1143" y="1430"/>
                  </a:lnTo>
                  <a:lnTo>
                    <a:pt x="1170" y="1438"/>
                  </a:lnTo>
                  <a:lnTo>
                    <a:pt x="1193" y="1446"/>
                  </a:lnTo>
                  <a:lnTo>
                    <a:pt x="1217" y="1451"/>
                  </a:lnTo>
                  <a:lnTo>
                    <a:pt x="1262" y="1460"/>
                  </a:lnTo>
                  <a:lnTo>
                    <a:pt x="1304" y="1463"/>
                  </a:lnTo>
                  <a:lnTo>
                    <a:pt x="1315" y="1554"/>
                  </a:lnTo>
                  <a:close/>
                  <a:moveTo>
                    <a:pt x="218" y="618"/>
                  </a:moveTo>
                  <a:lnTo>
                    <a:pt x="218" y="618"/>
                  </a:lnTo>
                  <a:lnTo>
                    <a:pt x="220" y="645"/>
                  </a:lnTo>
                  <a:lnTo>
                    <a:pt x="222" y="673"/>
                  </a:lnTo>
                  <a:lnTo>
                    <a:pt x="224" y="700"/>
                  </a:lnTo>
                  <a:lnTo>
                    <a:pt x="227" y="726"/>
                  </a:lnTo>
                  <a:lnTo>
                    <a:pt x="232" y="753"/>
                  </a:lnTo>
                  <a:lnTo>
                    <a:pt x="239" y="778"/>
                  </a:lnTo>
                  <a:lnTo>
                    <a:pt x="247" y="804"/>
                  </a:lnTo>
                  <a:lnTo>
                    <a:pt x="255" y="827"/>
                  </a:lnTo>
                  <a:lnTo>
                    <a:pt x="264" y="852"/>
                  </a:lnTo>
                  <a:lnTo>
                    <a:pt x="273" y="875"/>
                  </a:lnTo>
                  <a:lnTo>
                    <a:pt x="286" y="898"/>
                  </a:lnTo>
                  <a:lnTo>
                    <a:pt x="298" y="919"/>
                  </a:lnTo>
                  <a:lnTo>
                    <a:pt x="310" y="941"/>
                  </a:lnTo>
                  <a:lnTo>
                    <a:pt x="325" y="960"/>
                  </a:lnTo>
                  <a:lnTo>
                    <a:pt x="339" y="980"/>
                  </a:lnTo>
                  <a:lnTo>
                    <a:pt x="355" y="999"/>
                  </a:lnTo>
                  <a:lnTo>
                    <a:pt x="371" y="1017"/>
                  </a:lnTo>
                  <a:lnTo>
                    <a:pt x="387" y="1033"/>
                  </a:lnTo>
                  <a:lnTo>
                    <a:pt x="406" y="1049"/>
                  </a:lnTo>
                  <a:lnTo>
                    <a:pt x="424" y="1065"/>
                  </a:lnTo>
                  <a:lnTo>
                    <a:pt x="443" y="1079"/>
                  </a:lnTo>
                  <a:lnTo>
                    <a:pt x="463" y="1091"/>
                  </a:lnTo>
                  <a:lnTo>
                    <a:pt x="484" y="1104"/>
                  </a:lnTo>
                  <a:lnTo>
                    <a:pt x="505" y="1114"/>
                  </a:lnTo>
                  <a:lnTo>
                    <a:pt x="526" y="1123"/>
                  </a:lnTo>
                  <a:lnTo>
                    <a:pt x="550" y="1132"/>
                  </a:lnTo>
                  <a:lnTo>
                    <a:pt x="573" y="1139"/>
                  </a:lnTo>
                  <a:lnTo>
                    <a:pt x="596" y="1144"/>
                  </a:lnTo>
                  <a:lnTo>
                    <a:pt x="620" y="1150"/>
                  </a:lnTo>
                  <a:lnTo>
                    <a:pt x="643" y="1153"/>
                  </a:lnTo>
                  <a:lnTo>
                    <a:pt x="670" y="1155"/>
                  </a:lnTo>
                  <a:lnTo>
                    <a:pt x="695" y="1155"/>
                  </a:lnTo>
                  <a:lnTo>
                    <a:pt x="695" y="1155"/>
                  </a:lnTo>
                  <a:lnTo>
                    <a:pt x="718" y="1155"/>
                  </a:lnTo>
                  <a:lnTo>
                    <a:pt x="743" y="1153"/>
                  </a:lnTo>
                  <a:lnTo>
                    <a:pt x="764" y="1150"/>
                  </a:lnTo>
                  <a:lnTo>
                    <a:pt x="787" y="1146"/>
                  </a:lnTo>
                  <a:lnTo>
                    <a:pt x="810" y="1141"/>
                  </a:lnTo>
                  <a:lnTo>
                    <a:pt x="831" y="1134"/>
                  </a:lnTo>
                  <a:lnTo>
                    <a:pt x="851" y="1127"/>
                  </a:lnTo>
                  <a:lnTo>
                    <a:pt x="872" y="1118"/>
                  </a:lnTo>
                  <a:lnTo>
                    <a:pt x="891" y="1109"/>
                  </a:lnTo>
                  <a:lnTo>
                    <a:pt x="911" y="1098"/>
                  </a:lnTo>
                  <a:lnTo>
                    <a:pt x="929" y="1086"/>
                  </a:lnTo>
                  <a:lnTo>
                    <a:pt x="946" y="1074"/>
                  </a:lnTo>
                  <a:lnTo>
                    <a:pt x="964" y="1059"/>
                  </a:lnTo>
                  <a:lnTo>
                    <a:pt x="980" y="1045"/>
                  </a:lnTo>
                  <a:lnTo>
                    <a:pt x="996" y="1031"/>
                  </a:lnTo>
                  <a:lnTo>
                    <a:pt x="1012" y="1013"/>
                  </a:lnTo>
                  <a:lnTo>
                    <a:pt x="1026" y="997"/>
                  </a:lnTo>
                  <a:lnTo>
                    <a:pt x="1039" y="980"/>
                  </a:lnTo>
                  <a:lnTo>
                    <a:pt x="1051" y="960"/>
                  </a:lnTo>
                  <a:lnTo>
                    <a:pt x="1063" y="941"/>
                  </a:lnTo>
                  <a:lnTo>
                    <a:pt x="1074" y="921"/>
                  </a:lnTo>
                  <a:lnTo>
                    <a:pt x="1085" y="900"/>
                  </a:lnTo>
                  <a:lnTo>
                    <a:pt x="1093" y="879"/>
                  </a:lnTo>
                  <a:lnTo>
                    <a:pt x="1102" y="857"/>
                  </a:lnTo>
                  <a:lnTo>
                    <a:pt x="1109" y="834"/>
                  </a:lnTo>
                  <a:lnTo>
                    <a:pt x="1116" y="810"/>
                  </a:lnTo>
                  <a:lnTo>
                    <a:pt x="1122" y="787"/>
                  </a:lnTo>
                  <a:lnTo>
                    <a:pt x="1127" y="762"/>
                  </a:lnTo>
                  <a:lnTo>
                    <a:pt x="1131" y="737"/>
                  </a:lnTo>
                  <a:lnTo>
                    <a:pt x="1134" y="710"/>
                  </a:lnTo>
                  <a:lnTo>
                    <a:pt x="1134" y="686"/>
                  </a:lnTo>
                  <a:lnTo>
                    <a:pt x="1136" y="659"/>
                  </a:lnTo>
                  <a:lnTo>
                    <a:pt x="1136" y="659"/>
                  </a:lnTo>
                  <a:lnTo>
                    <a:pt x="1134" y="608"/>
                  </a:lnTo>
                  <a:lnTo>
                    <a:pt x="1127" y="558"/>
                  </a:lnTo>
                  <a:lnTo>
                    <a:pt x="1118" y="509"/>
                  </a:lnTo>
                  <a:lnTo>
                    <a:pt x="1104" y="461"/>
                  </a:lnTo>
                  <a:lnTo>
                    <a:pt x="1086" y="413"/>
                  </a:lnTo>
                  <a:lnTo>
                    <a:pt x="1065" y="370"/>
                  </a:lnTo>
                  <a:lnTo>
                    <a:pt x="1053" y="349"/>
                  </a:lnTo>
                  <a:lnTo>
                    <a:pt x="1040" y="328"/>
                  </a:lnTo>
                  <a:lnTo>
                    <a:pt x="1028" y="308"/>
                  </a:lnTo>
                  <a:lnTo>
                    <a:pt x="1012" y="289"/>
                  </a:lnTo>
                  <a:lnTo>
                    <a:pt x="998" y="269"/>
                  </a:lnTo>
                  <a:lnTo>
                    <a:pt x="982" y="253"/>
                  </a:lnTo>
                  <a:lnTo>
                    <a:pt x="964" y="236"/>
                  </a:lnTo>
                  <a:lnTo>
                    <a:pt x="948" y="220"/>
                  </a:lnTo>
                  <a:lnTo>
                    <a:pt x="929" y="206"/>
                  </a:lnTo>
                  <a:lnTo>
                    <a:pt x="911" y="191"/>
                  </a:lnTo>
                  <a:lnTo>
                    <a:pt x="890" y="179"/>
                  </a:lnTo>
                  <a:lnTo>
                    <a:pt x="870" y="168"/>
                  </a:lnTo>
                  <a:lnTo>
                    <a:pt x="849" y="158"/>
                  </a:lnTo>
                  <a:lnTo>
                    <a:pt x="828" y="149"/>
                  </a:lnTo>
                  <a:lnTo>
                    <a:pt x="805" y="140"/>
                  </a:lnTo>
                  <a:lnTo>
                    <a:pt x="782" y="135"/>
                  </a:lnTo>
                  <a:lnTo>
                    <a:pt x="759" y="129"/>
                  </a:lnTo>
                  <a:lnTo>
                    <a:pt x="734" y="126"/>
                  </a:lnTo>
                  <a:lnTo>
                    <a:pt x="709" y="124"/>
                  </a:lnTo>
                  <a:lnTo>
                    <a:pt x="682" y="122"/>
                  </a:lnTo>
                  <a:lnTo>
                    <a:pt x="682" y="122"/>
                  </a:lnTo>
                  <a:lnTo>
                    <a:pt x="649" y="124"/>
                  </a:lnTo>
                  <a:lnTo>
                    <a:pt x="617" y="126"/>
                  </a:lnTo>
                  <a:lnTo>
                    <a:pt x="585" y="131"/>
                  </a:lnTo>
                  <a:lnTo>
                    <a:pt x="557" y="137"/>
                  </a:lnTo>
                  <a:lnTo>
                    <a:pt x="528" y="144"/>
                  </a:lnTo>
                  <a:lnTo>
                    <a:pt x="502" y="153"/>
                  </a:lnTo>
                  <a:lnTo>
                    <a:pt x="477" y="163"/>
                  </a:lnTo>
                  <a:lnTo>
                    <a:pt x="454" y="174"/>
                  </a:lnTo>
                  <a:lnTo>
                    <a:pt x="433" y="186"/>
                  </a:lnTo>
                  <a:lnTo>
                    <a:pt x="411" y="200"/>
                  </a:lnTo>
                  <a:lnTo>
                    <a:pt x="392" y="216"/>
                  </a:lnTo>
                  <a:lnTo>
                    <a:pt x="372" y="230"/>
                  </a:lnTo>
                  <a:lnTo>
                    <a:pt x="356" y="248"/>
                  </a:lnTo>
                  <a:lnTo>
                    <a:pt x="340" y="266"/>
                  </a:lnTo>
                  <a:lnTo>
                    <a:pt x="325" y="284"/>
                  </a:lnTo>
                  <a:lnTo>
                    <a:pt x="312" y="301"/>
                  </a:lnTo>
                  <a:lnTo>
                    <a:pt x="300" y="321"/>
                  </a:lnTo>
                  <a:lnTo>
                    <a:pt x="287" y="340"/>
                  </a:lnTo>
                  <a:lnTo>
                    <a:pt x="268" y="381"/>
                  </a:lnTo>
                  <a:lnTo>
                    <a:pt x="252" y="422"/>
                  </a:lnTo>
                  <a:lnTo>
                    <a:pt x="239" y="464"/>
                  </a:lnTo>
                  <a:lnTo>
                    <a:pt x="231" y="505"/>
                  </a:lnTo>
                  <a:lnTo>
                    <a:pt x="224" y="544"/>
                  </a:lnTo>
                  <a:lnTo>
                    <a:pt x="220" y="583"/>
                  </a:lnTo>
                  <a:lnTo>
                    <a:pt x="218" y="618"/>
                  </a:lnTo>
                  <a:lnTo>
                    <a:pt x="218" y="61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2" name="Freeform 31"/>
            <p:cNvSpPr>
              <a:spLocks/>
            </p:cNvSpPr>
            <p:nvPr/>
          </p:nvSpPr>
          <p:spPr bwMode="auto">
            <a:xfrm>
              <a:off x="1991" y="2280"/>
              <a:ext cx="522" cy="627"/>
            </a:xfrm>
            <a:custGeom>
              <a:avLst/>
              <a:gdLst>
                <a:gd name="T0" fmla="*/ 198 w 1045"/>
                <a:gd name="T1" fmla="*/ 659 h 1255"/>
                <a:gd name="T2" fmla="*/ 200 w 1045"/>
                <a:gd name="T3" fmla="*/ 785 h 1255"/>
                <a:gd name="T4" fmla="*/ 206 w 1045"/>
                <a:gd name="T5" fmla="*/ 879 h 1255"/>
                <a:gd name="T6" fmla="*/ 220 w 1045"/>
                <a:gd name="T7" fmla="*/ 950 h 1255"/>
                <a:gd name="T8" fmla="*/ 230 w 1045"/>
                <a:gd name="T9" fmla="*/ 978 h 1255"/>
                <a:gd name="T10" fmla="*/ 246 w 1045"/>
                <a:gd name="T11" fmla="*/ 1005 h 1255"/>
                <a:gd name="T12" fmla="*/ 260 w 1045"/>
                <a:gd name="T13" fmla="*/ 1022 h 1255"/>
                <a:gd name="T14" fmla="*/ 294 w 1045"/>
                <a:gd name="T15" fmla="*/ 1051 h 1255"/>
                <a:gd name="T16" fmla="*/ 333 w 1045"/>
                <a:gd name="T17" fmla="*/ 1072 h 1255"/>
                <a:gd name="T18" fmla="*/ 377 w 1045"/>
                <a:gd name="T19" fmla="*/ 1086 h 1255"/>
                <a:gd name="T20" fmla="*/ 439 w 1045"/>
                <a:gd name="T21" fmla="*/ 1100 h 1255"/>
                <a:gd name="T22" fmla="*/ 509 w 1045"/>
                <a:gd name="T23" fmla="*/ 1106 h 1255"/>
                <a:gd name="T24" fmla="*/ 528 w 1045"/>
                <a:gd name="T25" fmla="*/ 1108 h 1255"/>
                <a:gd name="T26" fmla="*/ 608 w 1045"/>
                <a:gd name="T27" fmla="*/ 1100 h 1255"/>
                <a:gd name="T28" fmla="*/ 672 w 1045"/>
                <a:gd name="T29" fmla="*/ 1086 h 1255"/>
                <a:gd name="T30" fmla="*/ 712 w 1045"/>
                <a:gd name="T31" fmla="*/ 1072 h 1255"/>
                <a:gd name="T32" fmla="*/ 753 w 1045"/>
                <a:gd name="T33" fmla="*/ 1051 h 1255"/>
                <a:gd name="T34" fmla="*/ 788 w 1045"/>
                <a:gd name="T35" fmla="*/ 1026 h 1255"/>
                <a:gd name="T36" fmla="*/ 820 w 1045"/>
                <a:gd name="T37" fmla="*/ 994 h 1255"/>
                <a:gd name="T38" fmla="*/ 835 w 1045"/>
                <a:gd name="T39" fmla="*/ 976 h 1255"/>
                <a:gd name="T40" fmla="*/ 850 w 1045"/>
                <a:gd name="T41" fmla="*/ 948 h 1255"/>
                <a:gd name="T42" fmla="*/ 863 w 1045"/>
                <a:gd name="T43" fmla="*/ 914 h 1255"/>
                <a:gd name="T44" fmla="*/ 879 w 1045"/>
                <a:gd name="T45" fmla="*/ 835 h 1255"/>
                <a:gd name="T46" fmla="*/ 886 w 1045"/>
                <a:gd name="T47" fmla="*/ 737 h 1255"/>
                <a:gd name="T48" fmla="*/ 888 w 1045"/>
                <a:gd name="T49" fmla="*/ 0 h 1255"/>
                <a:gd name="T50" fmla="*/ 1040 w 1045"/>
                <a:gd name="T51" fmla="*/ 622 h 1255"/>
                <a:gd name="T52" fmla="*/ 1038 w 1045"/>
                <a:gd name="T53" fmla="*/ 711 h 1255"/>
                <a:gd name="T54" fmla="*/ 1031 w 1045"/>
                <a:gd name="T55" fmla="*/ 824 h 1255"/>
                <a:gd name="T56" fmla="*/ 1022 w 1045"/>
                <a:gd name="T57" fmla="*/ 890 h 1255"/>
                <a:gd name="T58" fmla="*/ 1010 w 1045"/>
                <a:gd name="T59" fmla="*/ 948 h 1255"/>
                <a:gd name="T60" fmla="*/ 992 w 1045"/>
                <a:gd name="T61" fmla="*/ 999 h 1255"/>
                <a:gd name="T62" fmla="*/ 969 w 1045"/>
                <a:gd name="T63" fmla="*/ 1046 h 1255"/>
                <a:gd name="T64" fmla="*/ 939 w 1045"/>
                <a:gd name="T65" fmla="*/ 1086 h 1255"/>
                <a:gd name="T66" fmla="*/ 921 w 1045"/>
                <a:gd name="T67" fmla="*/ 1104 h 1255"/>
                <a:gd name="T68" fmla="*/ 884 w 1045"/>
                <a:gd name="T69" fmla="*/ 1138 h 1255"/>
                <a:gd name="T70" fmla="*/ 840 w 1045"/>
                <a:gd name="T71" fmla="*/ 1168 h 1255"/>
                <a:gd name="T72" fmla="*/ 792 w 1045"/>
                <a:gd name="T73" fmla="*/ 1193 h 1255"/>
                <a:gd name="T74" fmla="*/ 737 w 1045"/>
                <a:gd name="T75" fmla="*/ 1214 h 1255"/>
                <a:gd name="T76" fmla="*/ 679 w 1045"/>
                <a:gd name="T77" fmla="*/ 1231 h 1255"/>
                <a:gd name="T78" fmla="*/ 615 w 1045"/>
                <a:gd name="T79" fmla="*/ 1244 h 1255"/>
                <a:gd name="T80" fmla="*/ 548 w 1045"/>
                <a:gd name="T81" fmla="*/ 1251 h 1255"/>
                <a:gd name="T82" fmla="*/ 475 w 1045"/>
                <a:gd name="T83" fmla="*/ 1255 h 1255"/>
                <a:gd name="T84" fmla="*/ 427 w 1045"/>
                <a:gd name="T85" fmla="*/ 1253 h 1255"/>
                <a:gd name="T86" fmla="*/ 342 w 1045"/>
                <a:gd name="T87" fmla="*/ 1246 h 1255"/>
                <a:gd name="T88" fmla="*/ 271 w 1045"/>
                <a:gd name="T89" fmla="*/ 1230 h 1255"/>
                <a:gd name="T90" fmla="*/ 213 w 1045"/>
                <a:gd name="T91" fmla="*/ 1210 h 1255"/>
                <a:gd name="T92" fmla="*/ 167 w 1045"/>
                <a:gd name="T93" fmla="*/ 1185 h 1255"/>
                <a:gd name="T94" fmla="*/ 129 w 1045"/>
                <a:gd name="T95" fmla="*/ 1159 h 1255"/>
                <a:gd name="T96" fmla="*/ 101 w 1045"/>
                <a:gd name="T97" fmla="*/ 1132 h 1255"/>
                <a:gd name="T98" fmla="*/ 71 w 1045"/>
                <a:gd name="T99" fmla="*/ 1095 h 1255"/>
                <a:gd name="T100" fmla="*/ 51 w 1045"/>
                <a:gd name="T101" fmla="*/ 1063 h 1255"/>
                <a:gd name="T102" fmla="*/ 34 w 1045"/>
                <a:gd name="T103" fmla="*/ 1030 h 1255"/>
                <a:gd name="T104" fmla="*/ 21 w 1045"/>
                <a:gd name="T105" fmla="*/ 991 h 1255"/>
                <a:gd name="T106" fmla="*/ 12 w 1045"/>
                <a:gd name="T107" fmla="*/ 946 h 1255"/>
                <a:gd name="T108" fmla="*/ 2 w 1045"/>
                <a:gd name="T109" fmla="*/ 831 h 1255"/>
                <a:gd name="T110" fmla="*/ 0 w 1045"/>
                <a:gd name="T111" fmla="*/ 666 h 1255"/>
                <a:gd name="T112" fmla="*/ 198 w 1045"/>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5" h="1255">
                  <a:moveTo>
                    <a:pt x="198" y="0"/>
                  </a:moveTo>
                  <a:lnTo>
                    <a:pt x="198" y="659"/>
                  </a:lnTo>
                  <a:lnTo>
                    <a:pt x="198" y="659"/>
                  </a:lnTo>
                  <a:lnTo>
                    <a:pt x="200" y="785"/>
                  </a:lnTo>
                  <a:lnTo>
                    <a:pt x="202" y="835"/>
                  </a:lnTo>
                  <a:lnTo>
                    <a:pt x="206" y="879"/>
                  </a:lnTo>
                  <a:lnTo>
                    <a:pt x="211" y="916"/>
                  </a:lnTo>
                  <a:lnTo>
                    <a:pt x="220" y="950"/>
                  </a:lnTo>
                  <a:lnTo>
                    <a:pt x="225" y="964"/>
                  </a:lnTo>
                  <a:lnTo>
                    <a:pt x="230" y="978"/>
                  </a:lnTo>
                  <a:lnTo>
                    <a:pt x="237" y="992"/>
                  </a:lnTo>
                  <a:lnTo>
                    <a:pt x="246" y="1005"/>
                  </a:lnTo>
                  <a:lnTo>
                    <a:pt x="246" y="1005"/>
                  </a:lnTo>
                  <a:lnTo>
                    <a:pt x="260" y="1022"/>
                  </a:lnTo>
                  <a:lnTo>
                    <a:pt x="276" y="1038"/>
                  </a:lnTo>
                  <a:lnTo>
                    <a:pt x="294" y="1051"/>
                  </a:lnTo>
                  <a:lnTo>
                    <a:pt x="314" y="1063"/>
                  </a:lnTo>
                  <a:lnTo>
                    <a:pt x="333" y="1072"/>
                  </a:lnTo>
                  <a:lnTo>
                    <a:pt x="354" y="1081"/>
                  </a:lnTo>
                  <a:lnTo>
                    <a:pt x="377" y="1086"/>
                  </a:lnTo>
                  <a:lnTo>
                    <a:pt x="399" y="1093"/>
                  </a:lnTo>
                  <a:lnTo>
                    <a:pt x="439" y="1100"/>
                  </a:lnTo>
                  <a:lnTo>
                    <a:pt x="478" y="1104"/>
                  </a:lnTo>
                  <a:lnTo>
                    <a:pt x="509" y="1106"/>
                  </a:lnTo>
                  <a:lnTo>
                    <a:pt x="528" y="1108"/>
                  </a:lnTo>
                  <a:lnTo>
                    <a:pt x="528" y="1108"/>
                  </a:lnTo>
                  <a:lnTo>
                    <a:pt x="565" y="1106"/>
                  </a:lnTo>
                  <a:lnTo>
                    <a:pt x="608" y="1100"/>
                  </a:lnTo>
                  <a:lnTo>
                    <a:pt x="650" y="1092"/>
                  </a:lnTo>
                  <a:lnTo>
                    <a:pt x="672" y="1086"/>
                  </a:lnTo>
                  <a:lnTo>
                    <a:pt x="693" y="1079"/>
                  </a:lnTo>
                  <a:lnTo>
                    <a:pt x="712" y="1072"/>
                  </a:lnTo>
                  <a:lnTo>
                    <a:pt x="734" y="1061"/>
                  </a:lnTo>
                  <a:lnTo>
                    <a:pt x="753" y="1051"/>
                  </a:lnTo>
                  <a:lnTo>
                    <a:pt x="771" y="1040"/>
                  </a:lnTo>
                  <a:lnTo>
                    <a:pt x="788" y="1026"/>
                  </a:lnTo>
                  <a:lnTo>
                    <a:pt x="806" y="1012"/>
                  </a:lnTo>
                  <a:lnTo>
                    <a:pt x="820" y="994"/>
                  </a:lnTo>
                  <a:lnTo>
                    <a:pt x="835" y="976"/>
                  </a:lnTo>
                  <a:lnTo>
                    <a:pt x="835" y="976"/>
                  </a:lnTo>
                  <a:lnTo>
                    <a:pt x="843" y="962"/>
                  </a:lnTo>
                  <a:lnTo>
                    <a:pt x="850" y="948"/>
                  </a:lnTo>
                  <a:lnTo>
                    <a:pt x="858" y="932"/>
                  </a:lnTo>
                  <a:lnTo>
                    <a:pt x="863" y="914"/>
                  </a:lnTo>
                  <a:lnTo>
                    <a:pt x="872" y="877"/>
                  </a:lnTo>
                  <a:lnTo>
                    <a:pt x="879" y="835"/>
                  </a:lnTo>
                  <a:lnTo>
                    <a:pt x="882" y="789"/>
                  </a:lnTo>
                  <a:lnTo>
                    <a:pt x="886" y="737"/>
                  </a:lnTo>
                  <a:lnTo>
                    <a:pt x="888" y="626"/>
                  </a:lnTo>
                  <a:lnTo>
                    <a:pt x="888" y="0"/>
                  </a:lnTo>
                  <a:lnTo>
                    <a:pt x="1045" y="0"/>
                  </a:lnTo>
                  <a:lnTo>
                    <a:pt x="1040" y="622"/>
                  </a:lnTo>
                  <a:lnTo>
                    <a:pt x="1040" y="622"/>
                  </a:lnTo>
                  <a:lnTo>
                    <a:pt x="1038" y="711"/>
                  </a:lnTo>
                  <a:lnTo>
                    <a:pt x="1035" y="789"/>
                  </a:lnTo>
                  <a:lnTo>
                    <a:pt x="1031" y="824"/>
                  </a:lnTo>
                  <a:lnTo>
                    <a:pt x="1028" y="858"/>
                  </a:lnTo>
                  <a:lnTo>
                    <a:pt x="1022" y="890"/>
                  </a:lnTo>
                  <a:lnTo>
                    <a:pt x="1017" y="920"/>
                  </a:lnTo>
                  <a:lnTo>
                    <a:pt x="1010" y="948"/>
                  </a:lnTo>
                  <a:lnTo>
                    <a:pt x="1001" y="975"/>
                  </a:lnTo>
                  <a:lnTo>
                    <a:pt x="992" y="999"/>
                  </a:lnTo>
                  <a:lnTo>
                    <a:pt x="982" y="1022"/>
                  </a:lnTo>
                  <a:lnTo>
                    <a:pt x="969" y="1046"/>
                  </a:lnTo>
                  <a:lnTo>
                    <a:pt x="955" y="1065"/>
                  </a:lnTo>
                  <a:lnTo>
                    <a:pt x="939" y="1086"/>
                  </a:lnTo>
                  <a:lnTo>
                    <a:pt x="921" y="1104"/>
                  </a:lnTo>
                  <a:lnTo>
                    <a:pt x="921" y="1104"/>
                  </a:lnTo>
                  <a:lnTo>
                    <a:pt x="904" y="1122"/>
                  </a:lnTo>
                  <a:lnTo>
                    <a:pt x="884" y="1138"/>
                  </a:lnTo>
                  <a:lnTo>
                    <a:pt x="863" y="1154"/>
                  </a:lnTo>
                  <a:lnTo>
                    <a:pt x="840" y="1168"/>
                  </a:lnTo>
                  <a:lnTo>
                    <a:pt x="817" y="1180"/>
                  </a:lnTo>
                  <a:lnTo>
                    <a:pt x="792" y="1193"/>
                  </a:lnTo>
                  <a:lnTo>
                    <a:pt x="765" y="1205"/>
                  </a:lnTo>
                  <a:lnTo>
                    <a:pt x="737" y="1214"/>
                  </a:lnTo>
                  <a:lnTo>
                    <a:pt x="709" y="1224"/>
                  </a:lnTo>
                  <a:lnTo>
                    <a:pt x="679" y="1231"/>
                  </a:lnTo>
                  <a:lnTo>
                    <a:pt x="649" y="1239"/>
                  </a:lnTo>
                  <a:lnTo>
                    <a:pt x="615" y="1244"/>
                  </a:lnTo>
                  <a:lnTo>
                    <a:pt x="581" y="1249"/>
                  </a:lnTo>
                  <a:lnTo>
                    <a:pt x="548" y="1251"/>
                  </a:lnTo>
                  <a:lnTo>
                    <a:pt x="512" y="1255"/>
                  </a:lnTo>
                  <a:lnTo>
                    <a:pt x="475" y="1255"/>
                  </a:lnTo>
                  <a:lnTo>
                    <a:pt x="475" y="1255"/>
                  </a:lnTo>
                  <a:lnTo>
                    <a:pt x="427" y="1253"/>
                  </a:lnTo>
                  <a:lnTo>
                    <a:pt x="383" y="1249"/>
                  </a:lnTo>
                  <a:lnTo>
                    <a:pt x="342" y="1246"/>
                  </a:lnTo>
                  <a:lnTo>
                    <a:pt x="305" y="1239"/>
                  </a:lnTo>
                  <a:lnTo>
                    <a:pt x="271" y="1230"/>
                  </a:lnTo>
                  <a:lnTo>
                    <a:pt x="239" y="1221"/>
                  </a:lnTo>
                  <a:lnTo>
                    <a:pt x="213" y="1210"/>
                  </a:lnTo>
                  <a:lnTo>
                    <a:pt x="188" y="1198"/>
                  </a:lnTo>
                  <a:lnTo>
                    <a:pt x="167" y="1185"/>
                  </a:lnTo>
                  <a:lnTo>
                    <a:pt x="147" y="1173"/>
                  </a:lnTo>
                  <a:lnTo>
                    <a:pt x="129" y="1159"/>
                  </a:lnTo>
                  <a:lnTo>
                    <a:pt x="113" y="1146"/>
                  </a:lnTo>
                  <a:lnTo>
                    <a:pt x="101" y="1132"/>
                  </a:lnTo>
                  <a:lnTo>
                    <a:pt x="90" y="1120"/>
                  </a:lnTo>
                  <a:lnTo>
                    <a:pt x="71" y="1095"/>
                  </a:lnTo>
                  <a:lnTo>
                    <a:pt x="71" y="1095"/>
                  </a:lnTo>
                  <a:lnTo>
                    <a:pt x="51" y="1063"/>
                  </a:lnTo>
                  <a:lnTo>
                    <a:pt x="43" y="1046"/>
                  </a:lnTo>
                  <a:lnTo>
                    <a:pt x="34" y="1030"/>
                  </a:lnTo>
                  <a:lnTo>
                    <a:pt x="28" y="1010"/>
                  </a:lnTo>
                  <a:lnTo>
                    <a:pt x="21" y="991"/>
                  </a:lnTo>
                  <a:lnTo>
                    <a:pt x="16" y="969"/>
                  </a:lnTo>
                  <a:lnTo>
                    <a:pt x="12" y="946"/>
                  </a:lnTo>
                  <a:lnTo>
                    <a:pt x="5" y="895"/>
                  </a:lnTo>
                  <a:lnTo>
                    <a:pt x="2" y="831"/>
                  </a:lnTo>
                  <a:lnTo>
                    <a:pt x="0" y="757"/>
                  </a:lnTo>
                  <a:lnTo>
                    <a:pt x="0" y="666"/>
                  </a:lnTo>
                  <a:lnTo>
                    <a:pt x="0" y="0"/>
                  </a:lnTo>
                  <a:lnTo>
                    <a:pt x="198"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3" name="Freeform 32"/>
            <p:cNvSpPr>
              <a:spLocks noEditPoints="1"/>
            </p:cNvSpPr>
            <p:nvPr/>
          </p:nvSpPr>
          <p:spPr bwMode="auto">
            <a:xfrm>
              <a:off x="2572" y="2280"/>
              <a:ext cx="608" cy="615"/>
            </a:xfrm>
            <a:custGeom>
              <a:avLst/>
              <a:gdLst>
                <a:gd name="T0" fmla="*/ 730 w 1217"/>
                <a:gd name="T1" fmla="*/ 0 h 1231"/>
                <a:gd name="T2" fmla="*/ 1217 w 1217"/>
                <a:gd name="T3" fmla="*/ 1231 h 1231"/>
                <a:gd name="T4" fmla="*/ 1000 w 1217"/>
                <a:gd name="T5" fmla="*/ 1231 h 1231"/>
                <a:gd name="T6" fmla="*/ 858 w 1217"/>
                <a:gd name="T7" fmla="*/ 845 h 1231"/>
                <a:gd name="T8" fmla="*/ 346 w 1217"/>
                <a:gd name="T9" fmla="*/ 845 h 1231"/>
                <a:gd name="T10" fmla="*/ 188 w 1217"/>
                <a:gd name="T11" fmla="*/ 1231 h 1231"/>
                <a:gd name="T12" fmla="*/ 0 w 1217"/>
                <a:gd name="T13" fmla="*/ 1231 h 1231"/>
                <a:gd name="T14" fmla="*/ 578 w 1217"/>
                <a:gd name="T15" fmla="*/ 0 h 1231"/>
                <a:gd name="T16" fmla="*/ 730 w 1217"/>
                <a:gd name="T17" fmla="*/ 0 h 1231"/>
                <a:gd name="T18" fmla="*/ 814 w 1217"/>
                <a:gd name="T19" fmla="*/ 728 h 1231"/>
                <a:gd name="T20" fmla="*/ 615 w 1217"/>
                <a:gd name="T21" fmla="*/ 195 h 1231"/>
                <a:gd name="T22" fmla="*/ 394 w 1217"/>
                <a:gd name="T23" fmla="*/ 728 h 1231"/>
                <a:gd name="T24" fmla="*/ 814 w 1217"/>
                <a:gd name="T25" fmla="*/ 7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7" h="1231">
                  <a:moveTo>
                    <a:pt x="730" y="0"/>
                  </a:moveTo>
                  <a:lnTo>
                    <a:pt x="1217" y="1231"/>
                  </a:lnTo>
                  <a:lnTo>
                    <a:pt x="1000" y="1231"/>
                  </a:lnTo>
                  <a:lnTo>
                    <a:pt x="858" y="845"/>
                  </a:lnTo>
                  <a:lnTo>
                    <a:pt x="346" y="845"/>
                  </a:lnTo>
                  <a:lnTo>
                    <a:pt x="188" y="1231"/>
                  </a:lnTo>
                  <a:lnTo>
                    <a:pt x="0" y="1231"/>
                  </a:lnTo>
                  <a:lnTo>
                    <a:pt x="578" y="0"/>
                  </a:lnTo>
                  <a:lnTo>
                    <a:pt x="730" y="0"/>
                  </a:lnTo>
                  <a:close/>
                  <a:moveTo>
                    <a:pt x="814" y="728"/>
                  </a:moveTo>
                  <a:lnTo>
                    <a:pt x="615" y="195"/>
                  </a:lnTo>
                  <a:lnTo>
                    <a:pt x="394" y="728"/>
                  </a:lnTo>
                  <a:lnTo>
                    <a:pt x="814" y="7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4" name="Freeform 33"/>
            <p:cNvSpPr>
              <a:spLocks/>
            </p:cNvSpPr>
            <p:nvPr/>
          </p:nvSpPr>
          <p:spPr bwMode="auto">
            <a:xfrm>
              <a:off x="3271" y="2280"/>
              <a:ext cx="552" cy="626"/>
            </a:xfrm>
            <a:custGeom>
              <a:avLst/>
              <a:gdLst>
                <a:gd name="T0" fmla="*/ 1104 w 1106"/>
                <a:gd name="T1" fmla="*/ 1221 h 1253"/>
                <a:gd name="T2" fmla="*/ 1001 w 1106"/>
                <a:gd name="T3" fmla="*/ 1253 h 1253"/>
                <a:gd name="T4" fmla="*/ 137 w 1106"/>
                <a:gd name="T5" fmla="*/ 273 h 1253"/>
                <a:gd name="T6" fmla="*/ 160 w 1106"/>
                <a:gd name="T7" fmla="*/ 1231 h 1253"/>
                <a:gd name="T8" fmla="*/ 0 w 1106"/>
                <a:gd name="T9" fmla="*/ 1231 h 1253"/>
                <a:gd name="T10" fmla="*/ 4 w 1106"/>
                <a:gd name="T11" fmla="*/ 0 h 1253"/>
                <a:gd name="T12" fmla="*/ 149 w 1106"/>
                <a:gd name="T13" fmla="*/ 0 h 1253"/>
                <a:gd name="T14" fmla="*/ 971 w 1106"/>
                <a:gd name="T15" fmla="*/ 932 h 1253"/>
                <a:gd name="T16" fmla="*/ 946 w 1106"/>
                <a:gd name="T17" fmla="*/ 0 h 1253"/>
                <a:gd name="T18" fmla="*/ 1106 w 1106"/>
                <a:gd name="T19" fmla="*/ 0 h 1253"/>
                <a:gd name="T20" fmla="*/ 1104 w 1106"/>
                <a:gd name="T21" fmla="*/ 122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6" h="1253">
                  <a:moveTo>
                    <a:pt x="1104" y="1221"/>
                  </a:moveTo>
                  <a:lnTo>
                    <a:pt x="1001" y="1253"/>
                  </a:lnTo>
                  <a:lnTo>
                    <a:pt x="137" y="273"/>
                  </a:lnTo>
                  <a:lnTo>
                    <a:pt x="160" y="1231"/>
                  </a:lnTo>
                  <a:lnTo>
                    <a:pt x="0" y="1231"/>
                  </a:lnTo>
                  <a:lnTo>
                    <a:pt x="4" y="0"/>
                  </a:lnTo>
                  <a:lnTo>
                    <a:pt x="149" y="0"/>
                  </a:lnTo>
                  <a:lnTo>
                    <a:pt x="971" y="932"/>
                  </a:lnTo>
                  <a:lnTo>
                    <a:pt x="946" y="0"/>
                  </a:lnTo>
                  <a:lnTo>
                    <a:pt x="1106" y="0"/>
                  </a:lnTo>
                  <a:lnTo>
                    <a:pt x="1104" y="122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5" name="Freeform 34"/>
            <p:cNvSpPr>
              <a:spLocks/>
            </p:cNvSpPr>
            <p:nvPr/>
          </p:nvSpPr>
          <p:spPr bwMode="auto">
            <a:xfrm>
              <a:off x="3922" y="2280"/>
              <a:ext cx="605" cy="615"/>
            </a:xfrm>
            <a:custGeom>
              <a:avLst/>
              <a:gdLst>
                <a:gd name="T0" fmla="*/ 1210 w 1210"/>
                <a:gd name="T1" fmla="*/ 0 h 1231"/>
                <a:gd name="T2" fmla="*/ 1210 w 1210"/>
                <a:gd name="T3" fmla="*/ 130 h 1231"/>
                <a:gd name="T4" fmla="*/ 704 w 1210"/>
                <a:gd name="T5" fmla="*/ 130 h 1231"/>
                <a:gd name="T6" fmla="*/ 704 w 1210"/>
                <a:gd name="T7" fmla="*/ 1231 h 1231"/>
                <a:gd name="T8" fmla="*/ 504 w 1210"/>
                <a:gd name="T9" fmla="*/ 1231 h 1231"/>
                <a:gd name="T10" fmla="*/ 504 w 1210"/>
                <a:gd name="T11" fmla="*/ 130 h 1231"/>
                <a:gd name="T12" fmla="*/ 0 w 1210"/>
                <a:gd name="T13" fmla="*/ 130 h 1231"/>
                <a:gd name="T14" fmla="*/ 0 w 1210"/>
                <a:gd name="T15" fmla="*/ 0 h 1231"/>
                <a:gd name="T16" fmla="*/ 1210 w 1210"/>
                <a:gd name="T17" fmla="*/ 0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1231">
                  <a:moveTo>
                    <a:pt x="1210" y="0"/>
                  </a:moveTo>
                  <a:lnTo>
                    <a:pt x="1210" y="130"/>
                  </a:lnTo>
                  <a:lnTo>
                    <a:pt x="704" y="130"/>
                  </a:lnTo>
                  <a:lnTo>
                    <a:pt x="704" y="1231"/>
                  </a:lnTo>
                  <a:lnTo>
                    <a:pt x="504" y="1231"/>
                  </a:lnTo>
                  <a:lnTo>
                    <a:pt x="504" y="130"/>
                  </a:lnTo>
                  <a:lnTo>
                    <a:pt x="0" y="130"/>
                  </a:lnTo>
                  <a:lnTo>
                    <a:pt x="0" y="0"/>
                  </a:lnTo>
                  <a:lnTo>
                    <a:pt x="121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6" name="Rectangle 35"/>
            <p:cNvSpPr>
              <a:spLocks noChangeArrowheads="1"/>
            </p:cNvSpPr>
            <p:nvPr/>
          </p:nvSpPr>
          <p:spPr bwMode="auto">
            <a:xfrm>
              <a:off x="4647" y="2280"/>
              <a:ext cx="99" cy="615"/>
            </a:xfrm>
            <a:prstGeom prst="rect">
              <a:avLst/>
            </a:prstGeom>
            <a:solidFill>
              <a:srgbClr val="000000"/>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7" name="Freeform 36"/>
            <p:cNvSpPr>
              <a:spLocks/>
            </p:cNvSpPr>
            <p:nvPr/>
          </p:nvSpPr>
          <p:spPr bwMode="auto">
            <a:xfrm>
              <a:off x="4873" y="2280"/>
              <a:ext cx="524" cy="627"/>
            </a:xfrm>
            <a:custGeom>
              <a:avLst/>
              <a:gdLst>
                <a:gd name="T0" fmla="*/ 200 w 1047"/>
                <a:gd name="T1" fmla="*/ 659 h 1255"/>
                <a:gd name="T2" fmla="*/ 202 w 1047"/>
                <a:gd name="T3" fmla="*/ 785 h 1255"/>
                <a:gd name="T4" fmla="*/ 208 w 1047"/>
                <a:gd name="T5" fmla="*/ 879 h 1255"/>
                <a:gd name="T6" fmla="*/ 220 w 1047"/>
                <a:gd name="T7" fmla="*/ 950 h 1255"/>
                <a:gd name="T8" fmla="*/ 232 w 1047"/>
                <a:gd name="T9" fmla="*/ 978 h 1255"/>
                <a:gd name="T10" fmla="*/ 248 w 1047"/>
                <a:gd name="T11" fmla="*/ 1005 h 1255"/>
                <a:gd name="T12" fmla="*/ 261 w 1047"/>
                <a:gd name="T13" fmla="*/ 1022 h 1255"/>
                <a:gd name="T14" fmla="*/ 296 w 1047"/>
                <a:gd name="T15" fmla="*/ 1051 h 1255"/>
                <a:gd name="T16" fmla="*/ 335 w 1047"/>
                <a:gd name="T17" fmla="*/ 1072 h 1255"/>
                <a:gd name="T18" fmla="*/ 378 w 1047"/>
                <a:gd name="T19" fmla="*/ 1086 h 1255"/>
                <a:gd name="T20" fmla="*/ 441 w 1047"/>
                <a:gd name="T21" fmla="*/ 1100 h 1255"/>
                <a:gd name="T22" fmla="*/ 509 w 1047"/>
                <a:gd name="T23" fmla="*/ 1106 h 1255"/>
                <a:gd name="T24" fmla="*/ 530 w 1047"/>
                <a:gd name="T25" fmla="*/ 1108 h 1255"/>
                <a:gd name="T26" fmla="*/ 608 w 1047"/>
                <a:gd name="T27" fmla="*/ 1100 h 1255"/>
                <a:gd name="T28" fmla="*/ 672 w 1047"/>
                <a:gd name="T29" fmla="*/ 1086 h 1255"/>
                <a:gd name="T30" fmla="*/ 714 w 1047"/>
                <a:gd name="T31" fmla="*/ 1072 h 1255"/>
                <a:gd name="T32" fmla="*/ 755 w 1047"/>
                <a:gd name="T33" fmla="*/ 1051 h 1255"/>
                <a:gd name="T34" fmla="*/ 790 w 1047"/>
                <a:gd name="T35" fmla="*/ 1026 h 1255"/>
                <a:gd name="T36" fmla="*/ 822 w 1047"/>
                <a:gd name="T37" fmla="*/ 994 h 1255"/>
                <a:gd name="T38" fmla="*/ 836 w 1047"/>
                <a:gd name="T39" fmla="*/ 976 h 1255"/>
                <a:gd name="T40" fmla="*/ 852 w 1047"/>
                <a:gd name="T41" fmla="*/ 948 h 1255"/>
                <a:gd name="T42" fmla="*/ 865 w 1047"/>
                <a:gd name="T43" fmla="*/ 914 h 1255"/>
                <a:gd name="T44" fmla="*/ 881 w 1047"/>
                <a:gd name="T45" fmla="*/ 835 h 1255"/>
                <a:gd name="T46" fmla="*/ 888 w 1047"/>
                <a:gd name="T47" fmla="*/ 737 h 1255"/>
                <a:gd name="T48" fmla="*/ 888 w 1047"/>
                <a:gd name="T49" fmla="*/ 0 h 1255"/>
                <a:gd name="T50" fmla="*/ 1042 w 1047"/>
                <a:gd name="T51" fmla="*/ 622 h 1255"/>
                <a:gd name="T52" fmla="*/ 1040 w 1047"/>
                <a:gd name="T53" fmla="*/ 711 h 1255"/>
                <a:gd name="T54" fmla="*/ 1033 w 1047"/>
                <a:gd name="T55" fmla="*/ 824 h 1255"/>
                <a:gd name="T56" fmla="*/ 1024 w 1047"/>
                <a:gd name="T57" fmla="*/ 890 h 1255"/>
                <a:gd name="T58" fmla="*/ 1012 w 1047"/>
                <a:gd name="T59" fmla="*/ 948 h 1255"/>
                <a:gd name="T60" fmla="*/ 994 w 1047"/>
                <a:gd name="T61" fmla="*/ 999 h 1255"/>
                <a:gd name="T62" fmla="*/ 971 w 1047"/>
                <a:gd name="T63" fmla="*/ 1046 h 1255"/>
                <a:gd name="T64" fmla="*/ 941 w 1047"/>
                <a:gd name="T65" fmla="*/ 1086 h 1255"/>
                <a:gd name="T66" fmla="*/ 923 w 1047"/>
                <a:gd name="T67" fmla="*/ 1104 h 1255"/>
                <a:gd name="T68" fmla="*/ 886 w 1047"/>
                <a:gd name="T69" fmla="*/ 1138 h 1255"/>
                <a:gd name="T70" fmla="*/ 842 w 1047"/>
                <a:gd name="T71" fmla="*/ 1168 h 1255"/>
                <a:gd name="T72" fmla="*/ 794 w 1047"/>
                <a:gd name="T73" fmla="*/ 1193 h 1255"/>
                <a:gd name="T74" fmla="*/ 739 w 1047"/>
                <a:gd name="T75" fmla="*/ 1214 h 1255"/>
                <a:gd name="T76" fmla="*/ 681 w 1047"/>
                <a:gd name="T77" fmla="*/ 1231 h 1255"/>
                <a:gd name="T78" fmla="*/ 617 w 1047"/>
                <a:gd name="T79" fmla="*/ 1244 h 1255"/>
                <a:gd name="T80" fmla="*/ 549 w 1047"/>
                <a:gd name="T81" fmla="*/ 1251 h 1255"/>
                <a:gd name="T82" fmla="*/ 477 w 1047"/>
                <a:gd name="T83" fmla="*/ 1255 h 1255"/>
                <a:gd name="T84" fmla="*/ 429 w 1047"/>
                <a:gd name="T85" fmla="*/ 1253 h 1255"/>
                <a:gd name="T86" fmla="*/ 342 w 1047"/>
                <a:gd name="T87" fmla="*/ 1246 h 1255"/>
                <a:gd name="T88" fmla="*/ 271 w 1047"/>
                <a:gd name="T89" fmla="*/ 1230 h 1255"/>
                <a:gd name="T90" fmla="*/ 215 w 1047"/>
                <a:gd name="T91" fmla="*/ 1210 h 1255"/>
                <a:gd name="T92" fmla="*/ 167 w 1047"/>
                <a:gd name="T93" fmla="*/ 1185 h 1255"/>
                <a:gd name="T94" fmla="*/ 131 w 1047"/>
                <a:gd name="T95" fmla="*/ 1159 h 1255"/>
                <a:gd name="T96" fmla="*/ 103 w 1047"/>
                <a:gd name="T97" fmla="*/ 1132 h 1255"/>
                <a:gd name="T98" fmla="*/ 73 w 1047"/>
                <a:gd name="T99" fmla="*/ 1095 h 1255"/>
                <a:gd name="T100" fmla="*/ 52 w 1047"/>
                <a:gd name="T101" fmla="*/ 1063 h 1255"/>
                <a:gd name="T102" fmla="*/ 36 w 1047"/>
                <a:gd name="T103" fmla="*/ 1030 h 1255"/>
                <a:gd name="T104" fmla="*/ 23 w 1047"/>
                <a:gd name="T105" fmla="*/ 991 h 1255"/>
                <a:gd name="T106" fmla="*/ 14 w 1047"/>
                <a:gd name="T107" fmla="*/ 946 h 1255"/>
                <a:gd name="T108" fmla="*/ 4 w 1047"/>
                <a:gd name="T109" fmla="*/ 831 h 1255"/>
                <a:gd name="T110" fmla="*/ 0 w 1047"/>
                <a:gd name="T111" fmla="*/ 666 h 1255"/>
                <a:gd name="T112" fmla="*/ 200 w 1047"/>
                <a:gd name="T113" fmla="*/ 0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7" h="1255">
                  <a:moveTo>
                    <a:pt x="200" y="0"/>
                  </a:moveTo>
                  <a:lnTo>
                    <a:pt x="200" y="659"/>
                  </a:lnTo>
                  <a:lnTo>
                    <a:pt x="200" y="659"/>
                  </a:lnTo>
                  <a:lnTo>
                    <a:pt x="202" y="785"/>
                  </a:lnTo>
                  <a:lnTo>
                    <a:pt x="204" y="835"/>
                  </a:lnTo>
                  <a:lnTo>
                    <a:pt x="208" y="879"/>
                  </a:lnTo>
                  <a:lnTo>
                    <a:pt x="213" y="916"/>
                  </a:lnTo>
                  <a:lnTo>
                    <a:pt x="220" y="950"/>
                  </a:lnTo>
                  <a:lnTo>
                    <a:pt x="225" y="964"/>
                  </a:lnTo>
                  <a:lnTo>
                    <a:pt x="232" y="978"/>
                  </a:lnTo>
                  <a:lnTo>
                    <a:pt x="239" y="992"/>
                  </a:lnTo>
                  <a:lnTo>
                    <a:pt x="248" y="1005"/>
                  </a:lnTo>
                  <a:lnTo>
                    <a:pt x="248" y="1005"/>
                  </a:lnTo>
                  <a:lnTo>
                    <a:pt x="261" y="1022"/>
                  </a:lnTo>
                  <a:lnTo>
                    <a:pt x="278" y="1038"/>
                  </a:lnTo>
                  <a:lnTo>
                    <a:pt x="296" y="1051"/>
                  </a:lnTo>
                  <a:lnTo>
                    <a:pt x="316" y="1063"/>
                  </a:lnTo>
                  <a:lnTo>
                    <a:pt x="335" y="1072"/>
                  </a:lnTo>
                  <a:lnTo>
                    <a:pt x="356" y="1081"/>
                  </a:lnTo>
                  <a:lnTo>
                    <a:pt x="378" y="1086"/>
                  </a:lnTo>
                  <a:lnTo>
                    <a:pt x="401" y="1093"/>
                  </a:lnTo>
                  <a:lnTo>
                    <a:pt x="441" y="1100"/>
                  </a:lnTo>
                  <a:lnTo>
                    <a:pt x="479" y="1104"/>
                  </a:lnTo>
                  <a:lnTo>
                    <a:pt x="509" y="1106"/>
                  </a:lnTo>
                  <a:lnTo>
                    <a:pt x="530" y="1108"/>
                  </a:lnTo>
                  <a:lnTo>
                    <a:pt x="530" y="1108"/>
                  </a:lnTo>
                  <a:lnTo>
                    <a:pt x="567" y="1106"/>
                  </a:lnTo>
                  <a:lnTo>
                    <a:pt x="608" y="1100"/>
                  </a:lnTo>
                  <a:lnTo>
                    <a:pt x="650" y="1092"/>
                  </a:lnTo>
                  <a:lnTo>
                    <a:pt x="672" y="1086"/>
                  </a:lnTo>
                  <a:lnTo>
                    <a:pt x="693" y="1079"/>
                  </a:lnTo>
                  <a:lnTo>
                    <a:pt x="714" y="1072"/>
                  </a:lnTo>
                  <a:lnTo>
                    <a:pt x="735" y="1061"/>
                  </a:lnTo>
                  <a:lnTo>
                    <a:pt x="755" y="1051"/>
                  </a:lnTo>
                  <a:lnTo>
                    <a:pt x="773" y="1040"/>
                  </a:lnTo>
                  <a:lnTo>
                    <a:pt x="790" y="1026"/>
                  </a:lnTo>
                  <a:lnTo>
                    <a:pt x="808" y="1012"/>
                  </a:lnTo>
                  <a:lnTo>
                    <a:pt x="822" y="994"/>
                  </a:lnTo>
                  <a:lnTo>
                    <a:pt x="836" y="976"/>
                  </a:lnTo>
                  <a:lnTo>
                    <a:pt x="836" y="976"/>
                  </a:lnTo>
                  <a:lnTo>
                    <a:pt x="845" y="962"/>
                  </a:lnTo>
                  <a:lnTo>
                    <a:pt x="852" y="948"/>
                  </a:lnTo>
                  <a:lnTo>
                    <a:pt x="860" y="932"/>
                  </a:lnTo>
                  <a:lnTo>
                    <a:pt x="865" y="914"/>
                  </a:lnTo>
                  <a:lnTo>
                    <a:pt x="874" y="877"/>
                  </a:lnTo>
                  <a:lnTo>
                    <a:pt x="881" y="835"/>
                  </a:lnTo>
                  <a:lnTo>
                    <a:pt x="884" y="789"/>
                  </a:lnTo>
                  <a:lnTo>
                    <a:pt x="888" y="737"/>
                  </a:lnTo>
                  <a:lnTo>
                    <a:pt x="888" y="626"/>
                  </a:lnTo>
                  <a:lnTo>
                    <a:pt x="888" y="0"/>
                  </a:lnTo>
                  <a:lnTo>
                    <a:pt x="1047" y="0"/>
                  </a:lnTo>
                  <a:lnTo>
                    <a:pt x="1042" y="622"/>
                  </a:lnTo>
                  <a:lnTo>
                    <a:pt x="1042" y="622"/>
                  </a:lnTo>
                  <a:lnTo>
                    <a:pt x="1040" y="711"/>
                  </a:lnTo>
                  <a:lnTo>
                    <a:pt x="1037" y="789"/>
                  </a:lnTo>
                  <a:lnTo>
                    <a:pt x="1033" y="824"/>
                  </a:lnTo>
                  <a:lnTo>
                    <a:pt x="1030" y="858"/>
                  </a:lnTo>
                  <a:lnTo>
                    <a:pt x="1024" y="890"/>
                  </a:lnTo>
                  <a:lnTo>
                    <a:pt x="1019" y="920"/>
                  </a:lnTo>
                  <a:lnTo>
                    <a:pt x="1012" y="948"/>
                  </a:lnTo>
                  <a:lnTo>
                    <a:pt x="1003" y="975"/>
                  </a:lnTo>
                  <a:lnTo>
                    <a:pt x="994" y="999"/>
                  </a:lnTo>
                  <a:lnTo>
                    <a:pt x="984" y="1022"/>
                  </a:lnTo>
                  <a:lnTo>
                    <a:pt x="971" y="1046"/>
                  </a:lnTo>
                  <a:lnTo>
                    <a:pt x="957" y="1065"/>
                  </a:lnTo>
                  <a:lnTo>
                    <a:pt x="941" y="1086"/>
                  </a:lnTo>
                  <a:lnTo>
                    <a:pt x="923" y="1104"/>
                  </a:lnTo>
                  <a:lnTo>
                    <a:pt x="923" y="1104"/>
                  </a:lnTo>
                  <a:lnTo>
                    <a:pt x="906" y="1122"/>
                  </a:lnTo>
                  <a:lnTo>
                    <a:pt x="886" y="1138"/>
                  </a:lnTo>
                  <a:lnTo>
                    <a:pt x="865" y="1154"/>
                  </a:lnTo>
                  <a:lnTo>
                    <a:pt x="842" y="1168"/>
                  </a:lnTo>
                  <a:lnTo>
                    <a:pt x="819" y="1180"/>
                  </a:lnTo>
                  <a:lnTo>
                    <a:pt x="794" y="1193"/>
                  </a:lnTo>
                  <a:lnTo>
                    <a:pt x="767" y="1205"/>
                  </a:lnTo>
                  <a:lnTo>
                    <a:pt x="739" y="1214"/>
                  </a:lnTo>
                  <a:lnTo>
                    <a:pt x="711" y="1224"/>
                  </a:lnTo>
                  <a:lnTo>
                    <a:pt x="681" y="1231"/>
                  </a:lnTo>
                  <a:lnTo>
                    <a:pt x="649" y="1239"/>
                  </a:lnTo>
                  <a:lnTo>
                    <a:pt x="617" y="1244"/>
                  </a:lnTo>
                  <a:lnTo>
                    <a:pt x="583" y="1249"/>
                  </a:lnTo>
                  <a:lnTo>
                    <a:pt x="549" y="1251"/>
                  </a:lnTo>
                  <a:lnTo>
                    <a:pt x="514" y="1255"/>
                  </a:lnTo>
                  <a:lnTo>
                    <a:pt x="477" y="1255"/>
                  </a:lnTo>
                  <a:lnTo>
                    <a:pt x="477" y="1255"/>
                  </a:lnTo>
                  <a:lnTo>
                    <a:pt x="429" y="1253"/>
                  </a:lnTo>
                  <a:lnTo>
                    <a:pt x="383" y="1249"/>
                  </a:lnTo>
                  <a:lnTo>
                    <a:pt x="342" y="1246"/>
                  </a:lnTo>
                  <a:lnTo>
                    <a:pt x="305" y="1239"/>
                  </a:lnTo>
                  <a:lnTo>
                    <a:pt x="271" y="1230"/>
                  </a:lnTo>
                  <a:lnTo>
                    <a:pt x="241" y="1221"/>
                  </a:lnTo>
                  <a:lnTo>
                    <a:pt x="215" y="1210"/>
                  </a:lnTo>
                  <a:lnTo>
                    <a:pt x="190" y="1198"/>
                  </a:lnTo>
                  <a:lnTo>
                    <a:pt x="167" y="1185"/>
                  </a:lnTo>
                  <a:lnTo>
                    <a:pt x="149" y="1173"/>
                  </a:lnTo>
                  <a:lnTo>
                    <a:pt x="131" y="1159"/>
                  </a:lnTo>
                  <a:lnTo>
                    <a:pt x="115" y="1146"/>
                  </a:lnTo>
                  <a:lnTo>
                    <a:pt x="103" y="1132"/>
                  </a:lnTo>
                  <a:lnTo>
                    <a:pt x="91" y="1120"/>
                  </a:lnTo>
                  <a:lnTo>
                    <a:pt x="73" y="1095"/>
                  </a:lnTo>
                  <a:lnTo>
                    <a:pt x="73" y="1095"/>
                  </a:lnTo>
                  <a:lnTo>
                    <a:pt x="52" y="1063"/>
                  </a:lnTo>
                  <a:lnTo>
                    <a:pt x="45" y="1046"/>
                  </a:lnTo>
                  <a:lnTo>
                    <a:pt x="36" y="1030"/>
                  </a:lnTo>
                  <a:lnTo>
                    <a:pt x="29" y="1010"/>
                  </a:lnTo>
                  <a:lnTo>
                    <a:pt x="23" y="991"/>
                  </a:lnTo>
                  <a:lnTo>
                    <a:pt x="18" y="969"/>
                  </a:lnTo>
                  <a:lnTo>
                    <a:pt x="14" y="946"/>
                  </a:lnTo>
                  <a:lnTo>
                    <a:pt x="7" y="895"/>
                  </a:lnTo>
                  <a:lnTo>
                    <a:pt x="4" y="831"/>
                  </a:lnTo>
                  <a:lnTo>
                    <a:pt x="2" y="757"/>
                  </a:lnTo>
                  <a:lnTo>
                    <a:pt x="0" y="666"/>
                  </a:lnTo>
                  <a:lnTo>
                    <a:pt x="0" y="0"/>
                  </a:lnTo>
                  <a:lnTo>
                    <a:pt x="200"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sp>
          <p:nvSpPr>
            <p:cNvPr id="38" name="Freeform 37"/>
            <p:cNvSpPr>
              <a:spLocks/>
            </p:cNvSpPr>
            <p:nvPr/>
          </p:nvSpPr>
          <p:spPr bwMode="auto">
            <a:xfrm>
              <a:off x="5522" y="2280"/>
              <a:ext cx="714" cy="615"/>
            </a:xfrm>
            <a:custGeom>
              <a:avLst/>
              <a:gdLst>
                <a:gd name="T0" fmla="*/ 1430 w 1430"/>
                <a:gd name="T1" fmla="*/ 1231 h 1231"/>
                <a:gd name="T2" fmla="*/ 1235 w 1430"/>
                <a:gd name="T3" fmla="*/ 1231 h 1231"/>
                <a:gd name="T4" fmla="*/ 1214 w 1430"/>
                <a:gd name="T5" fmla="*/ 259 h 1231"/>
                <a:gd name="T6" fmla="*/ 725 w 1430"/>
                <a:gd name="T7" fmla="*/ 1212 h 1231"/>
                <a:gd name="T8" fmla="*/ 645 w 1430"/>
                <a:gd name="T9" fmla="*/ 1223 h 1231"/>
                <a:gd name="T10" fmla="*/ 179 w 1430"/>
                <a:gd name="T11" fmla="*/ 252 h 1231"/>
                <a:gd name="T12" fmla="*/ 163 w 1430"/>
                <a:gd name="T13" fmla="*/ 1231 h 1231"/>
                <a:gd name="T14" fmla="*/ 0 w 1430"/>
                <a:gd name="T15" fmla="*/ 1231 h 1231"/>
                <a:gd name="T16" fmla="*/ 75 w 1430"/>
                <a:gd name="T17" fmla="*/ 0 h 1231"/>
                <a:gd name="T18" fmla="*/ 262 w 1430"/>
                <a:gd name="T19" fmla="*/ 0 h 1231"/>
                <a:gd name="T20" fmla="*/ 721 w 1430"/>
                <a:gd name="T21" fmla="*/ 952 h 1231"/>
                <a:gd name="T22" fmla="*/ 1207 w 1430"/>
                <a:gd name="T23" fmla="*/ 0 h 1231"/>
                <a:gd name="T24" fmla="*/ 1393 w 1430"/>
                <a:gd name="T25" fmla="*/ 0 h 1231"/>
                <a:gd name="T26" fmla="*/ 1430 w 1430"/>
                <a:gd name="T27"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0" h="1231">
                  <a:moveTo>
                    <a:pt x="1430" y="1231"/>
                  </a:moveTo>
                  <a:lnTo>
                    <a:pt x="1235" y="1231"/>
                  </a:lnTo>
                  <a:lnTo>
                    <a:pt x="1214" y="259"/>
                  </a:lnTo>
                  <a:lnTo>
                    <a:pt x="725" y="1212"/>
                  </a:lnTo>
                  <a:lnTo>
                    <a:pt x="645" y="1223"/>
                  </a:lnTo>
                  <a:lnTo>
                    <a:pt x="179" y="252"/>
                  </a:lnTo>
                  <a:lnTo>
                    <a:pt x="163" y="1231"/>
                  </a:lnTo>
                  <a:lnTo>
                    <a:pt x="0" y="1231"/>
                  </a:lnTo>
                  <a:lnTo>
                    <a:pt x="75" y="0"/>
                  </a:lnTo>
                  <a:lnTo>
                    <a:pt x="262" y="0"/>
                  </a:lnTo>
                  <a:lnTo>
                    <a:pt x="721" y="952"/>
                  </a:lnTo>
                  <a:lnTo>
                    <a:pt x="1207" y="0"/>
                  </a:lnTo>
                  <a:lnTo>
                    <a:pt x="1393" y="0"/>
                  </a:lnTo>
                  <a:lnTo>
                    <a:pt x="1430" y="12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rgbClr val="000000"/>
                </a:solidFill>
              </a:endParaRPr>
            </a:p>
          </p:txBody>
        </p:sp>
      </p:grpSp>
      <p:sp>
        <p:nvSpPr>
          <p:cNvPr id="39" name="Rectangle 3"/>
          <p:cNvSpPr>
            <a:spLocks noGrp="1" noChangeArrowheads="1"/>
          </p:cNvSpPr>
          <p:nvPr>
            <p:ph type="sldNum" sz="quarter" idx="4"/>
          </p:nvPr>
        </p:nvSpPr>
        <p:spPr bwMode="auto">
          <a:xfrm>
            <a:off x="4664075" y="6531768"/>
            <a:ext cx="577850" cy="2286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ctr" eaLnBrk="0" hangingPunct="0">
              <a:spcBef>
                <a:spcPct val="0"/>
              </a:spcBef>
              <a:buClrTx/>
              <a:buFontTx/>
              <a:buNone/>
              <a:defRPr sz="800" b="0">
                <a:solidFill>
                  <a:srgbClr val="353B47"/>
                </a:solidFill>
                <a:latin typeface="Arial" charset="0"/>
                <a:cs typeface="Arial" charset="0"/>
              </a:defRPr>
            </a:lvl1pPr>
          </a:lstStyle>
          <a:p>
            <a:pPr>
              <a:defRPr/>
            </a:pPr>
            <a:fld id="{CBBB6D0B-4672-42C1-96B4-D1944338389E}" type="slidenum">
              <a:rPr lang="en-AU" smtClean="0"/>
              <a:pPr>
                <a:defRPr/>
              </a:pPr>
              <a:t>‹#›</a:t>
            </a:fld>
            <a:endParaRPr lang="en-AU"/>
          </a:p>
        </p:txBody>
      </p:sp>
      <p:sp>
        <p:nvSpPr>
          <p:cNvPr id="40" name="McK Disclaimer"/>
          <p:cNvSpPr>
            <a:spLocks noChangeArrowheads="1"/>
          </p:cNvSpPr>
          <p:nvPr>
            <p:custDataLst>
              <p:tags r:id="rId25"/>
            </p:custDataLst>
          </p:nvPr>
        </p:nvSpPr>
        <p:spPr bwMode="auto">
          <a:xfrm>
            <a:off x="382588" y="6573094"/>
            <a:ext cx="4289425" cy="123825"/>
          </a:xfrm>
          <a:prstGeom prst="rect">
            <a:avLst/>
          </a:prstGeom>
          <a:noFill/>
          <a:ln w="9525">
            <a:noFill/>
            <a:miter lim="800000"/>
            <a:headEnd/>
            <a:tailEnd/>
          </a:ln>
        </p:spPr>
        <p:txBody>
          <a:bodyPr lIns="0" tIns="0" rIns="0" bIns="0">
            <a:spAutoFit/>
          </a:bodyPr>
          <a:lstStyle/>
          <a:p>
            <a:pPr defTabSz="1019175" eaLnBrk="0" hangingPunct="0">
              <a:spcAft>
                <a:spcPct val="50000"/>
              </a:spcAft>
              <a:defRPr/>
            </a:pPr>
            <a:r>
              <a:rPr lang="en-AU" sz="800" b="0" dirty="0">
                <a:solidFill>
                  <a:srgbClr val="353B47"/>
                </a:solidFill>
              </a:rPr>
              <a:t>© 2017 The Quantium Group Pty Ltd. In Commercial Confidence</a:t>
            </a:r>
            <a:endParaRPr lang="en-AU" sz="600" b="0" dirty="0">
              <a:solidFill>
                <a:srgbClr val="353B47"/>
              </a:solidFill>
            </a:endParaRPr>
          </a:p>
        </p:txBody>
      </p:sp>
    </p:spTree>
    <p:extLst>
      <p:ext uri="{BB962C8B-B14F-4D97-AF65-F5344CB8AC3E}">
        <p14:creationId xmlns:p14="http://schemas.microsoft.com/office/powerpoint/2010/main" val="3392007389"/>
      </p:ext>
    </p:extLst>
  </p:cSld>
  <p:clrMap bg1="lt1" tx1="dk1" bg2="lt2" tx2="dk2" accent1="accent1" accent2="accent2" accent3="accent3" accent4="accent4" accent5="accent5" accent6="accent6" hlink="hlink" folHlink="folHlink"/>
  <p:sldLayoutIdLst>
    <p:sldLayoutId id="2147488041" r:id="rId1"/>
    <p:sldLayoutId id="2147488060" r:id="rId2"/>
    <p:sldLayoutId id="2147488042" r:id="rId3"/>
    <p:sldLayoutId id="2147488043" r:id="rId4"/>
    <p:sldLayoutId id="2147488061" r:id="rId5"/>
    <p:sldLayoutId id="2147488044" r:id="rId6"/>
    <p:sldLayoutId id="2147488045" r:id="rId7"/>
    <p:sldLayoutId id="2147488062" r:id="rId8"/>
    <p:sldLayoutId id="2147488046" r:id="rId9"/>
    <p:sldLayoutId id="2147488047" r:id="rId10"/>
    <p:sldLayoutId id="2147488063" r:id="rId11"/>
    <p:sldLayoutId id="2147488048" r:id="rId12"/>
    <p:sldLayoutId id="2147488055" r:id="rId13"/>
    <p:sldLayoutId id="2147488056" r:id="rId14"/>
    <p:sldLayoutId id="2147488058" r:id="rId15"/>
    <p:sldLayoutId id="2147488049" r:id="rId16"/>
    <p:sldLayoutId id="2147488057" r:id="rId17"/>
    <p:sldLayoutId id="2147488059" r:id="rId18"/>
    <p:sldLayoutId id="2147488050" r:id="rId19"/>
    <p:sldLayoutId id="2147488051" r:id="rId20"/>
    <p:sldLayoutId id="2147488052" r:id="rId21"/>
    <p:sldLayoutId id="2147488053" r:id="rId22"/>
    <p:sldLayoutId id="214748805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spcBef>
          <a:spcPct val="0"/>
        </a:spcBef>
        <a:spcAft>
          <a:spcPct val="0"/>
        </a:spcAft>
        <a:defRPr sz="1800" b="1">
          <a:solidFill>
            <a:srgbClr val="353B47"/>
          </a:solidFill>
          <a:latin typeface="+mj-lt"/>
          <a:ea typeface="+mj-ea"/>
          <a:cs typeface="+mj-cs"/>
        </a:defRPr>
      </a:lvl1pPr>
      <a:lvl2pPr algn="l" rtl="0" eaLnBrk="1" fontAlgn="base" hangingPunct="1">
        <a:spcBef>
          <a:spcPct val="0"/>
        </a:spcBef>
        <a:spcAft>
          <a:spcPct val="0"/>
        </a:spcAft>
        <a:defRPr b="1">
          <a:solidFill>
            <a:schemeClr val="tx1"/>
          </a:solidFill>
          <a:latin typeface="Arial" charset="0"/>
          <a:cs typeface="Arial" charset="0"/>
        </a:defRPr>
      </a:lvl2pPr>
      <a:lvl3pPr algn="l" rtl="0" eaLnBrk="1" fontAlgn="base" hangingPunct="1">
        <a:spcBef>
          <a:spcPct val="0"/>
        </a:spcBef>
        <a:spcAft>
          <a:spcPct val="0"/>
        </a:spcAft>
        <a:defRPr b="1">
          <a:solidFill>
            <a:schemeClr val="tx1"/>
          </a:solidFill>
          <a:latin typeface="Arial" charset="0"/>
          <a:cs typeface="Arial" charset="0"/>
        </a:defRPr>
      </a:lvl3pPr>
      <a:lvl4pPr algn="l" rtl="0" eaLnBrk="1" fontAlgn="base" hangingPunct="1">
        <a:spcBef>
          <a:spcPct val="0"/>
        </a:spcBef>
        <a:spcAft>
          <a:spcPct val="0"/>
        </a:spcAft>
        <a:defRPr b="1">
          <a:solidFill>
            <a:schemeClr val="tx1"/>
          </a:solidFill>
          <a:latin typeface="Arial" charset="0"/>
          <a:cs typeface="Arial" charset="0"/>
        </a:defRPr>
      </a:lvl4pPr>
      <a:lvl5pPr algn="l" rtl="0" eaLnBrk="1" fontAlgn="base" hangingPunct="1">
        <a:spcBef>
          <a:spcPct val="0"/>
        </a:spcBef>
        <a:spcAft>
          <a:spcPct val="0"/>
        </a:spcAft>
        <a:defRPr b="1">
          <a:solidFill>
            <a:schemeClr val="tx1"/>
          </a:solidFill>
          <a:latin typeface="Arial" charset="0"/>
          <a:cs typeface="Arial" charset="0"/>
        </a:defRPr>
      </a:lvl5pPr>
      <a:lvl6pPr marL="457200" algn="l" rtl="0" eaLnBrk="1" fontAlgn="base" hangingPunct="1">
        <a:spcBef>
          <a:spcPct val="0"/>
        </a:spcBef>
        <a:spcAft>
          <a:spcPct val="0"/>
        </a:spcAft>
        <a:defRPr sz="2400" b="1">
          <a:solidFill>
            <a:schemeClr val="tx1"/>
          </a:solidFill>
          <a:latin typeface="Arial" charset="0"/>
          <a:cs typeface="Arial" charset="0"/>
        </a:defRPr>
      </a:lvl6pPr>
      <a:lvl7pPr marL="914400" algn="l" rtl="0" eaLnBrk="1" fontAlgn="base" hangingPunct="1">
        <a:spcBef>
          <a:spcPct val="0"/>
        </a:spcBef>
        <a:spcAft>
          <a:spcPct val="0"/>
        </a:spcAft>
        <a:defRPr sz="2400" b="1">
          <a:solidFill>
            <a:schemeClr val="tx1"/>
          </a:solidFill>
          <a:latin typeface="Arial" charset="0"/>
          <a:cs typeface="Arial" charset="0"/>
        </a:defRPr>
      </a:lvl7pPr>
      <a:lvl8pPr marL="1371600" algn="l" rtl="0" eaLnBrk="1" fontAlgn="base" hangingPunct="1">
        <a:spcBef>
          <a:spcPct val="0"/>
        </a:spcBef>
        <a:spcAft>
          <a:spcPct val="0"/>
        </a:spcAft>
        <a:defRPr sz="2400" b="1">
          <a:solidFill>
            <a:schemeClr val="tx1"/>
          </a:solidFill>
          <a:latin typeface="Arial" charset="0"/>
          <a:cs typeface="Arial" charset="0"/>
        </a:defRPr>
      </a:lvl8pPr>
      <a:lvl9pPr marL="1828800" algn="l" rtl="0" eaLnBrk="1" fontAlgn="base" hangingPunct="1">
        <a:spcBef>
          <a:spcPct val="0"/>
        </a:spcBef>
        <a:spcAft>
          <a:spcPct val="0"/>
        </a:spcAft>
        <a:defRPr sz="2400" b="1">
          <a:solidFill>
            <a:schemeClr val="tx1"/>
          </a:solidFill>
          <a:latin typeface="Arial" charset="0"/>
          <a:cs typeface="Arial" charset="0"/>
        </a:defRPr>
      </a:lvl9pPr>
    </p:titleStyle>
    <p:bodyStyle>
      <a:lvl1pPr marL="266700" indent="-266700" algn="l" rtl="0" eaLnBrk="1" fontAlgn="base" hangingPunct="1">
        <a:spcBef>
          <a:spcPct val="50000"/>
        </a:spcBef>
        <a:spcAft>
          <a:spcPct val="0"/>
        </a:spcAft>
        <a:buClr>
          <a:srgbClr val="9D0015"/>
        </a:buClr>
        <a:buSzPct val="80000"/>
        <a:buFont typeface="Arial" charset="0"/>
        <a:buChar char="►"/>
        <a:defRPr sz="1400">
          <a:solidFill>
            <a:schemeClr val="tx1"/>
          </a:solidFill>
          <a:latin typeface="+mn-lt"/>
          <a:ea typeface="+mn-ea"/>
          <a:cs typeface="+mn-cs"/>
        </a:defRPr>
      </a:lvl1pPr>
      <a:lvl2pPr marL="809625" indent="-249238" algn="l" rtl="0" eaLnBrk="1" fontAlgn="base" hangingPunct="1">
        <a:spcBef>
          <a:spcPct val="50000"/>
        </a:spcBef>
        <a:spcAft>
          <a:spcPct val="0"/>
        </a:spcAft>
        <a:buClr>
          <a:srgbClr val="9D0015"/>
        </a:buClr>
        <a:buFont typeface="Wingdings" pitchFamily="2" charset="2"/>
        <a:buChar char="§"/>
        <a:defRPr sz="1200">
          <a:solidFill>
            <a:schemeClr val="tx1"/>
          </a:solidFill>
          <a:latin typeface="+mn-lt"/>
          <a:cs typeface="+mn-cs"/>
        </a:defRPr>
      </a:lvl2pPr>
      <a:lvl3pPr marL="1343025" indent="-211138" algn="l" rtl="0" eaLnBrk="1" fontAlgn="base" hangingPunct="1">
        <a:spcBef>
          <a:spcPct val="50000"/>
        </a:spcBef>
        <a:spcAft>
          <a:spcPct val="0"/>
        </a:spcAft>
        <a:buClr>
          <a:srgbClr val="9D0015"/>
        </a:buClr>
        <a:buFont typeface="Arial" charset="0"/>
        <a:buChar char="•"/>
        <a:defRPr sz="1200">
          <a:solidFill>
            <a:schemeClr val="tx1"/>
          </a:solidFill>
          <a:latin typeface="+mn-lt"/>
          <a:cs typeface="+mn-cs"/>
        </a:defRPr>
      </a:lvl3pPr>
      <a:lvl4pPr marL="2025650" indent="-228600" algn="l" rtl="0" eaLnBrk="1" fontAlgn="base" hangingPunct="1">
        <a:spcBef>
          <a:spcPct val="20000"/>
        </a:spcBef>
        <a:spcAft>
          <a:spcPct val="0"/>
        </a:spcAft>
        <a:buClr>
          <a:srgbClr val="FF0000"/>
        </a:buClr>
        <a:buChar char="–"/>
        <a:defRPr sz="2000">
          <a:solidFill>
            <a:schemeClr val="accent2"/>
          </a:solidFill>
          <a:latin typeface="+mn-lt"/>
          <a:cs typeface="+mn-cs"/>
        </a:defRPr>
      </a:lvl4pPr>
      <a:lvl5pPr marL="2444750" indent="-228600" algn="l" rtl="0" eaLnBrk="1" fontAlgn="base" hangingPunct="1">
        <a:spcBef>
          <a:spcPct val="20000"/>
        </a:spcBef>
        <a:spcAft>
          <a:spcPct val="0"/>
        </a:spcAft>
        <a:buChar char="»"/>
        <a:defRPr sz="2000">
          <a:solidFill>
            <a:schemeClr val="tx1"/>
          </a:solidFill>
          <a:latin typeface="+mn-lt"/>
          <a:cs typeface="+mn-cs"/>
        </a:defRPr>
      </a:lvl5pPr>
      <a:lvl6pPr marL="2901950" indent="-228600" algn="l" rtl="0" eaLnBrk="1" fontAlgn="base" hangingPunct="1">
        <a:spcBef>
          <a:spcPct val="20000"/>
        </a:spcBef>
        <a:spcAft>
          <a:spcPct val="0"/>
        </a:spcAft>
        <a:buChar char="»"/>
        <a:defRPr sz="2000">
          <a:solidFill>
            <a:schemeClr val="tx1"/>
          </a:solidFill>
          <a:latin typeface="+mn-lt"/>
          <a:cs typeface="+mn-cs"/>
        </a:defRPr>
      </a:lvl6pPr>
      <a:lvl7pPr marL="3359150" indent="-228600" algn="l" rtl="0" eaLnBrk="1" fontAlgn="base" hangingPunct="1">
        <a:spcBef>
          <a:spcPct val="20000"/>
        </a:spcBef>
        <a:spcAft>
          <a:spcPct val="0"/>
        </a:spcAft>
        <a:buChar char="»"/>
        <a:defRPr sz="2000">
          <a:solidFill>
            <a:schemeClr val="tx1"/>
          </a:solidFill>
          <a:latin typeface="+mn-lt"/>
          <a:cs typeface="+mn-cs"/>
        </a:defRPr>
      </a:lvl7pPr>
      <a:lvl8pPr marL="3816350" indent="-228600" algn="l" rtl="0" eaLnBrk="1" fontAlgn="base" hangingPunct="1">
        <a:spcBef>
          <a:spcPct val="20000"/>
        </a:spcBef>
        <a:spcAft>
          <a:spcPct val="0"/>
        </a:spcAft>
        <a:buChar char="»"/>
        <a:defRPr sz="2000">
          <a:solidFill>
            <a:schemeClr val="tx1"/>
          </a:solidFill>
          <a:latin typeface="+mn-lt"/>
          <a:cs typeface="+mn-cs"/>
        </a:defRPr>
      </a:lvl8pPr>
      <a:lvl9pPr marL="427355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2">
          <p15:clr>
            <a:srgbClr val="F26B43"/>
          </p15:clr>
        </p15:guide>
        <p15:guide id="2" pos="6068">
          <p15:clr>
            <a:srgbClr val="F26B43"/>
          </p15:clr>
        </p15:guide>
        <p15:guide id="3" pos="6000">
          <p15:clr>
            <a:srgbClr val="F26B43"/>
          </p15:clr>
        </p15:guide>
        <p15:guide id="4" pos="240">
          <p15:clr>
            <a:srgbClr val="F26B43"/>
          </p15:clr>
        </p15:guide>
        <p15:guide id="5" orient="horz" pos="890">
          <p15:clr>
            <a:srgbClr val="F26B43"/>
          </p15:clr>
        </p15:guide>
        <p15:guide id="6" orient="horz" pos="39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2104" y="585216"/>
            <a:ext cx="7897559"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2104" y="2286000"/>
            <a:ext cx="7897560"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2106" y="6470704"/>
            <a:ext cx="175024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DFF08F-DC6B-4601-B491-B0F83F6DD2DA}" type="datetimeFigureOut">
              <a:rPr lang="en-US" dirty="0"/>
              <a:pPr/>
              <a:t>5/20/2018</a:t>
            </a:fld>
            <a:endParaRPr lang="en-US" dirty="0"/>
          </a:p>
        </p:txBody>
      </p:sp>
      <p:sp>
        <p:nvSpPr>
          <p:cNvPr id="5" name="Footer Placeholder 4"/>
          <p:cNvSpPr>
            <a:spLocks noGrp="1"/>
          </p:cNvSpPr>
          <p:nvPr>
            <p:ph type="ftr" sz="quarter" idx="3"/>
          </p:nvPr>
        </p:nvSpPr>
        <p:spPr>
          <a:xfrm>
            <a:off x="3934883" y="6470704"/>
            <a:ext cx="479493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805333" y="6470704"/>
            <a:ext cx="791104"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CBBB6D0B-4672-42C1-96B4-D1944338389E}" type="slidenum">
              <a:rPr lang="en-AU" smtClean="0"/>
              <a:pPr>
                <a:defRPr/>
              </a:pPr>
              <a:t>‹#›</a:t>
            </a:fld>
            <a:endParaRPr lang="en-AU"/>
          </a:p>
        </p:txBody>
      </p:sp>
      <p:cxnSp>
        <p:nvCxnSpPr>
          <p:cNvPr id="7" name="Straight Connector 6"/>
          <p:cNvCxnSpPr/>
          <p:nvPr/>
        </p:nvCxnSpPr>
        <p:spPr>
          <a:xfrm flipV="1">
            <a:off x="619125"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984000"/>
      </p:ext>
    </p:extLst>
  </p:cSld>
  <p:clrMap bg1="lt1" tx1="dk1" bg2="lt2" tx2="dk2" accent1="accent1" accent2="accent2" accent3="accent3" accent4="accent4" accent5="accent5" accent6="accent6" hlink="hlink" folHlink="folHlink"/>
  <p:sldLayoutIdLst>
    <p:sldLayoutId id="2147488065" r:id="rId1"/>
    <p:sldLayoutId id="2147488066" r:id="rId2"/>
    <p:sldLayoutId id="2147488067" r:id="rId3"/>
    <p:sldLayoutId id="2147488068" r:id="rId4"/>
    <p:sldLayoutId id="2147488069" r:id="rId5"/>
    <p:sldLayoutId id="2147488070" r:id="rId6"/>
    <p:sldLayoutId id="2147488071" r:id="rId7"/>
    <p:sldLayoutId id="2147488072" r:id="rId8"/>
    <p:sldLayoutId id="2147488073" r:id="rId9"/>
    <p:sldLayoutId id="2147488074" r:id="rId10"/>
    <p:sldLayoutId id="2147488075" r:id="rId11"/>
    <p:sldLayoutId id="214748807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592EDE-AE95-4AD4-9EA7-B28E21A20DF4}"/>
              </a:ext>
            </a:extLst>
          </p:cNvPr>
          <p:cNvSpPr>
            <a:spLocks noGrp="1"/>
          </p:cNvSpPr>
          <p:nvPr>
            <p:ph type="body" sz="quarter" idx="10"/>
          </p:nvPr>
        </p:nvSpPr>
        <p:spPr/>
        <p:txBody>
          <a:bodyPr/>
          <a:lstStyle/>
          <a:p>
            <a:r>
              <a:rPr lang="en-US" dirty="0" err="1"/>
              <a:t>Dubbizle</a:t>
            </a:r>
            <a:r>
              <a:rPr lang="en-US" dirty="0"/>
              <a:t> case study</a:t>
            </a:r>
            <a:endParaRPr lang="en-AU" dirty="0"/>
          </a:p>
        </p:txBody>
      </p:sp>
      <p:sp>
        <p:nvSpPr>
          <p:cNvPr id="3" name="Text Placeholder 2">
            <a:extLst>
              <a:ext uri="{FF2B5EF4-FFF2-40B4-BE49-F238E27FC236}">
                <a16:creationId xmlns:a16="http://schemas.microsoft.com/office/drawing/2014/main" id="{04ED5E6E-51D0-4468-8470-6644C01C9C46}"/>
              </a:ext>
            </a:extLst>
          </p:cNvPr>
          <p:cNvSpPr>
            <a:spLocks noGrp="1"/>
          </p:cNvSpPr>
          <p:nvPr>
            <p:ph type="body" sz="quarter" idx="12"/>
          </p:nvPr>
        </p:nvSpPr>
        <p:spPr/>
        <p:txBody>
          <a:bodyPr/>
          <a:lstStyle/>
          <a:p>
            <a:r>
              <a:rPr lang="en-US" dirty="0"/>
              <a:t>Harika Munnaluri</a:t>
            </a:r>
            <a:endParaRPr lang="en-AU" dirty="0"/>
          </a:p>
        </p:txBody>
      </p:sp>
      <p:sp>
        <p:nvSpPr>
          <p:cNvPr id="4" name="Text Placeholder 3">
            <a:extLst>
              <a:ext uri="{FF2B5EF4-FFF2-40B4-BE49-F238E27FC236}">
                <a16:creationId xmlns:a16="http://schemas.microsoft.com/office/drawing/2014/main" id="{1BFF67DA-E36B-4DB8-83BD-D67184B1A3EE}"/>
              </a:ext>
            </a:extLst>
          </p:cNvPr>
          <p:cNvSpPr>
            <a:spLocks noGrp="1"/>
          </p:cNvSpPr>
          <p:nvPr>
            <p:ph type="body" sz="quarter" idx="13"/>
          </p:nvPr>
        </p:nvSpPr>
        <p:spPr/>
        <p:txBody>
          <a:bodyPr/>
          <a:lstStyle/>
          <a:p>
            <a:r>
              <a:rPr lang="en-US" dirty="0"/>
              <a:t>20</a:t>
            </a:r>
            <a:r>
              <a:rPr lang="en-US" baseline="30000" dirty="0"/>
              <a:t>th</a:t>
            </a:r>
            <a:r>
              <a:rPr lang="en-US" dirty="0"/>
              <a:t> May 2018</a:t>
            </a:r>
            <a:endParaRPr lang="en-AU" dirty="0"/>
          </a:p>
        </p:txBody>
      </p:sp>
    </p:spTree>
    <p:extLst>
      <p:ext uri="{BB962C8B-B14F-4D97-AF65-F5344CB8AC3E}">
        <p14:creationId xmlns:p14="http://schemas.microsoft.com/office/powerpoint/2010/main" val="22759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D4B52-AA7E-4998-B7BA-F88D7E20EDF6}"/>
              </a:ext>
            </a:extLst>
          </p:cNvPr>
          <p:cNvSpPr>
            <a:spLocks noGrp="1"/>
          </p:cNvSpPr>
          <p:nvPr>
            <p:ph type="title"/>
          </p:nvPr>
        </p:nvSpPr>
        <p:spPr/>
        <p:txBody>
          <a:bodyPr/>
          <a:lstStyle/>
          <a:p>
            <a:r>
              <a:rPr lang="en-US" dirty="0"/>
              <a:t>Possible extensions</a:t>
            </a:r>
            <a:endParaRPr lang="en-AU" dirty="0"/>
          </a:p>
        </p:txBody>
      </p:sp>
      <p:sp>
        <p:nvSpPr>
          <p:cNvPr id="3" name="Content Placeholder 2">
            <a:extLst>
              <a:ext uri="{FF2B5EF4-FFF2-40B4-BE49-F238E27FC236}">
                <a16:creationId xmlns:a16="http://schemas.microsoft.com/office/drawing/2014/main" id="{8CD99953-9EEA-4EB8-8977-22CF662765A8}"/>
              </a:ext>
            </a:extLst>
          </p:cNvPr>
          <p:cNvSpPr>
            <a:spLocks noGrp="1"/>
          </p:cNvSpPr>
          <p:nvPr>
            <p:ph idx="1"/>
          </p:nvPr>
        </p:nvSpPr>
        <p:spPr/>
        <p:txBody>
          <a:bodyPr/>
          <a:lstStyle/>
          <a:p>
            <a:r>
              <a:rPr lang="en-US" dirty="0"/>
              <a:t>Personalized recommendations</a:t>
            </a:r>
          </a:p>
          <a:p>
            <a:pPr lvl="1"/>
            <a:r>
              <a:rPr lang="en-US" dirty="0"/>
              <a:t>Users can be segmented into groups based on their behavior into specific, experimental, quality specific etc. and in turn can provide user-specific recommendations</a:t>
            </a:r>
          </a:p>
          <a:p>
            <a:r>
              <a:rPr lang="en-US" dirty="0"/>
              <a:t>Understanding the user-friendliness of the recommendations and change the weights if the historical recommendations didn’t perform well</a:t>
            </a:r>
            <a:endParaRPr lang="en-AU" dirty="0"/>
          </a:p>
        </p:txBody>
      </p:sp>
      <p:sp>
        <p:nvSpPr>
          <p:cNvPr id="4" name="Slide Number Placeholder 3">
            <a:extLst>
              <a:ext uri="{FF2B5EF4-FFF2-40B4-BE49-F238E27FC236}">
                <a16:creationId xmlns:a16="http://schemas.microsoft.com/office/drawing/2014/main" id="{F929DDCC-D5BD-445A-B2B1-2EB8A90FAFB2}"/>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10</a:t>
            </a:fld>
            <a:endParaRPr lang="en-AU"/>
          </a:p>
        </p:txBody>
      </p:sp>
    </p:spTree>
    <p:extLst>
      <p:ext uri="{BB962C8B-B14F-4D97-AF65-F5344CB8AC3E}">
        <p14:creationId xmlns:p14="http://schemas.microsoft.com/office/powerpoint/2010/main" val="262822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9148-7A66-4AFF-9AE6-DAAA1E36B7B6}"/>
              </a:ext>
            </a:extLst>
          </p:cNvPr>
          <p:cNvSpPr>
            <a:spLocks noGrp="1"/>
          </p:cNvSpPr>
          <p:nvPr>
            <p:ph type="title"/>
          </p:nvPr>
        </p:nvSpPr>
        <p:spPr/>
        <p:txBody>
          <a:bodyPr/>
          <a:lstStyle/>
          <a:p>
            <a:r>
              <a:rPr lang="en-US" dirty="0"/>
              <a:t>Motivation </a:t>
            </a:r>
            <a:endParaRPr lang="en-AU" dirty="0"/>
          </a:p>
        </p:txBody>
      </p:sp>
      <p:sp>
        <p:nvSpPr>
          <p:cNvPr id="3" name="Content Placeholder 2">
            <a:extLst>
              <a:ext uri="{FF2B5EF4-FFF2-40B4-BE49-F238E27FC236}">
                <a16:creationId xmlns:a16="http://schemas.microsoft.com/office/drawing/2014/main" id="{7FE5165A-521C-4070-BA9C-D661D1FF928F}"/>
              </a:ext>
            </a:extLst>
          </p:cNvPr>
          <p:cNvSpPr>
            <a:spLocks noGrp="1"/>
          </p:cNvSpPr>
          <p:nvPr>
            <p:ph idx="1"/>
          </p:nvPr>
        </p:nvSpPr>
        <p:spPr/>
        <p:txBody>
          <a:bodyPr/>
          <a:lstStyle/>
          <a:p>
            <a:r>
              <a:rPr lang="en-US" dirty="0"/>
              <a:t>To increase user-engagement on the website</a:t>
            </a:r>
          </a:p>
          <a:p>
            <a:r>
              <a:rPr lang="en-US" dirty="0"/>
              <a:t>Utilizing user queries helps capturing similarity better</a:t>
            </a:r>
          </a:p>
          <a:p>
            <a:r>
              <a:rPr lang="en-AU" dirty="0"/>
              <a:t>Adapting the ranking function, which controls the trade-off between similarity and quality, to a specific context improves recommendation performance</a:t>
            </a:r>
          </a:p>
        </p:txBody>
      </p:sp>
      <p:sp>
        <p:nvSpPr>
          <p:cNvPr id="4" name="Slide Number Placeholder 3">
            <a:extLst>
              <a:ext uri="{FF2B5EF4-FFF2-40B4-BE49-F238E27FC236}">
                <a16:creationId xmlns:a16="http://schemas.microsoft.com/office/drawing/2014/main" id="{ED50A654-6094-4653-9BC8-B7F89F046191}"/>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2</a:t>
            </a:fld>
            <a:endParaRPr lang="en-AU"/>
          </a:p>
        </p:txBody>
      </p:sp>
    </p:spTree>
    <p:extLst>
      <p:ext uri="{BB962C8B-B14F-4D97-AF65-F5344CB8AC3E}">
        <p14:creationId xmlns:p14="http://schemas.microsoft.com/office/powerpoint/2010/main" val="236499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7ADF-77E6-40AC-B7C7-9D836A48D2B7}"/>
              </a:ext>
            </a:extLst>
          </p:cNvPr>
          <p:cNvSpPr>
            <a:spLocks noGrp="1"/>
          </p:cNvSpPr>
          <p:nvPr>
            <p:ph type="title"/>
          </p:nvPr>
        </p:nvSpPr>
        <p:spPr/>
        <p:txBody>
          <a:bodyPr/>
          <a:lstStyle/>
          <a:p>
            <a:r>
              <a:rPr lang="en-US" dirty="0"/>
              <a:t>Key-ideas</a:t>
            </a:r>
            <a:endParaRPr lang="en-AU" dirty="0"/>
          </a:p>
        </p:txBody>
      </p:sp>
      <p:sp>
        <p:nvSpPr>
          <p:cNvPr id="3" name="Content Placeholder 2">
            <a:extLst>
              <a:ext uri="{FF2B5EF4-FFF2-40B4-BE49-F238E27FC236}">
                <a16:creationId xmlns:a16="http://schemas.microsoft.com/office/drawing/2014/main" id="{BD8F669A-4EEE-4CB7-A3E4-BE6500B3EBCE}"/>
              </a:ext>
            </a:extLst>
          </p:cNvPr>
          <p:cNvSpPr>
            <a:spLocks noGrp="1"/>
          </p:cNvSpPr>
          <p:nvPr>
            <p:ph idx="1"/>
          </p:nvPr>
        </p:nvSpPr>
        <p:spPr/>
        <p:txBody>
          <a:bodyPr/>
          <a:lstStyle/>
          <a:p>
            <a:r>
              <a:rPr lang="en-US" dirty="0"/>
              <a:t>The recommender systems consists of two processes </a:t>
            </a:r>
          </a:p>
          <a:p>
            <a:pPr lvl="1"/>
            <a:r>
              <a:rPr lang="en-US" dirty="0"/>
              <a:t>Offline process – generates long term clustering using the short lived listings</a:t>
            </a:r>
          </a:p>
          <a:p>
            <a:pPr lvl="2"/>
            <a:r>
              <a:rPr lang="en-US" dirty="0"/>
              <a:t>Clusters are built on the user queries and hence takes into how user groups the items</a:t>
            </a:r>
          </a:p>
          <a:p>
            <a:pPr lvl="2"/>
            <a:r>
              <a:rPr lang="en-US" dirty="0"/>
              <a:t>Separate clustering process is built for each query and there by process is run in parallel ensuring the efficiency of the process</a:t>
            </a:r>
          </a:p>
          <a:p>
            <a:pPr lvl="1"/>
            <a:r>
              <a:rPr lang="en-US" dirty="0"/>
              <a:t>Online process – utilizes the clusters from offline process and next conducts a trade-off between similarity and other quality factors such as seller trustworthiness</a:t>
            </a:r>
          </a:p>
          <a:p>
            <a:endParaRPr lang="en-AU" dirty="0"/>
          </a:p>
        </p:txBody>
      </p:sp>
      <p:sp>
        <p:nvSpPr>
          <p:cNvPr id="4" name="Slide Number Placeholder 3">
            <a:extLst>
              <a:ext uri="{FF2B5EF4-FFF2-40B4-BE49-F238E27FC236}">
                <a16:creationId xmlns:a16="http://schemas.microsoft.com/office/drawing/2014/main" id="{5F08DC4F-D8DD-4EFB-9C42-A1E5BC4A91F4}"/>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3</a:t>
            </a:fld>
            <a:endParaRPr lang="en-AU"/>
          </a:p>
        </p:txBody>
      </p:sp>
    </p:spTree>
    <p:extLst>
      <p:ext uri="{BB962C8B-B14F-4D97-AF65-F5344CB8AC3E}">
        <p14:creationId xmlns:p14="http://schemas.microsoft.com/office/powerpoint/2010/main" val="424264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8F4A3-5A74-4BE9-86B1-22517A1CF199}"/>
              </a:ext>
            </a:extLst>
          </p:cNvPr>
          <p:cNvSpPr>
            <a:spLocks noGrp="1"/>
          </p:cNvSpPr>
          <p:nvPr>
            <p:ph type="title"/>
          </p:nvPr>
        </p:nvSpPr>
        <p:spPr/>
        <p:txBody>
          <a:bodyPr/>
          <a:lstStyle/>
          <a:p>
            <a:r>
              <a:rPr lang="en-US" dirty="0"/>
              <a:t>Data flow representation</a:t>
            </a:r>
            <a:endParaRPr lang="en-AU" dirty="0"/>
          </a:p>
        </p:txBody>
      </p:sp>
      <p:pic>
        <p:nvPicPr>
          <p:cNvPr id="5" name="Content Placeholder 4">
            <a:extLst>
              <a:ext uri="{FF2B5EF4-FFF2-40B4-BE49-F238E27FC236}">
                <a16:creationId xmlns:a16="http://schemas.microsoft.com/office/drawing/2014/main" id="{8F8C1BA2-D833-44B5-A4EB-3F3004039EA9}"/>
              </a:ext>
            </a:extLst>
          </p:cNvPr>
          <p:cNvPicPr>
            <a:picLocks noGrp="1" noChangeAspect="1"/>
          </p:cNvPicPr>
          <p:nvPr>
            <p:ph idx="1"/>
          </p:nvPr>
        </p:nvPicPr>
        <p:blipFill>
          <a:blip r:embed="rId2"/>
          <a:stretch>
            <a:fillRect/>
          </a:stretch>
        </p:blipFill>
        <p:spPr>
          <a:xfrm>
            <a:off x="1205001" y="2286000"/>
            <a:ext cx="7151511" cy="4022725"/>
          </a:xfrm>
          <a:prstGeom prst="rect">
            <a:avLst/>
          </a:prstGeom>
        </p:spPr>
      </p:pic>
      <p:sp>
        <p:nvSpPr>
          <p:cNvPr id="4" name="Slide Number Placeholder 3">
            <a:extLst>
              <a:ext uri="{FF2B5EF4-FFF2-40B4-BE49-F238E27FC236}">
                <a16:creationId xmlns:a16="http://schemas.microsoft.com/office/drawing/2014/main" id="{DA266BD5-5709-42B4-A9EA-E1C04D4316EB}"/>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4</a:t>
            </a:fld>
            <a:endParaRPr lang="en-AU"/>
          </a:p>
        </p:txBody>
      </p:sp>
    </p:spTree>
    <p:extLst>
      <p:ext uri="{BB962C8B-B14F-4D97-AF65-F5344CB8AC3E}">
        <p14:creationId xmlns:p14="http://schemas.microsoft.com/office/powerpoint/2010/main" val="276998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EB09B-6343-45A2-B874-5DA0F57A94C6}"/>
              </a:ext>
            </a:extLst>
          </p:cNvPr>
          <p:cNvSpPr>
            <a:spLocks noGrp="1"/>
          </p:cNvSpPr>
          <p:nvPr>
            <p:ph type="title"/>
          </p:nvPr>
        </p:nvSpPr>
        <p:spPr/>
        <p:txBody>
          <a:bodyPr/>
          <a:lstStyle/>
          <a:p>
            <a:r>
              <a:rPr lang="en-US" dirty="0"/>
              <a:t>Offline process – clusters generation</a:t>
            </a:r>
            <a:endParaRPr lang="en-AU" dirty="0"/>
          </a:p>
        </p:txBody>
      </p:sp>
      <p:sp>
        <p:nvSpPr>
          <p:cNvPr id="3" name="Content Placeholder 2">
            <a:extLst>
              <a:ext uri="{FF2B5EF4-FFF2-40B4-BE49-F238E27FC236}">
                <a16:creationId xmlns:a16="http://schemas.microsoft.com/office/drawing/2014/main" id="{622351BE-B4BE-4488-98FC-732BA2B2CC31}"/>
              </a:ext>
            </a:extLst>
          </p:cNvPr>
          <p:cNvSpPr>
            <a:spLocks noGrp="1"/>
          </p:cNvSpPr>
          <p:nvPr>
            <p:ph idx="1"/>
          </p:nvPr>
        </p:nvSpPr>
        <p:spPr/>
        <p:txBody>
          <a:bodyPr>
            <a:normAutofit fontScale="92500" lnSpcReduction="20000"/>
          </a:bodyPr>
          <a:lstStyle/>
          <a:p>
            <a:r>
              <a:rPr lang="en-US" dirty="0"/>
              <a:t>User query Selection - Set of frequently used user queries are selected</a:t>
            </a:r>
          </a:p>
          <a:p>
            <a:pPr lvl="1"/>
            <a:r>
              <a:rPr lang="en-US" dirty="0"/>
              <a:t>The system mines the frequency of every query (demand) and the average number of items (supply) and selects queries where demand and supply meet a minimum threshold</a:t>
            </a:r>
          </a:p>
          <a:p>
            <a:pPr marL="360362" lvl="1" indent="0">
              <a:buNone/>
            </a:pPr>
            <a:endParaRPr lang="en-US" dirty="0"/>
          </a:p>
          <a:p>
            <a:r>
              <a:rPr lang="en-US" dirty="0"/>
              <a:t>Item Feature Vector Generation</a:t>
            </a:r>
          </a:p>
          <a:p>
            <a:pPr lvl="1"/>
            <a:r>
              <a:rPr lang="en-US" dirty="0"/>
              <a:t>Tokens extracted from item titles are used as features</a:t>
            </a:r>
          </a:p>
          <a:p>
            <a:pPr lvl="1"/>
            <a:r>
              <a:rPr lang="en-US" dirty="0"/>
              <a:t>It also allows for the user to enter attribute-value pairs</a:t>
            </a:r>
          </a:p>
          <a:p>
            <a:pPr lvl="1"/>
            <a:r>
              <a:rPr lang="en-US" dirty="0"/>
              <a:t>O</a:t>
            </a:r>
            <a:r>
              <a:rPr lang="en-AU" dirty="0"/>
              <a:t>nce the features are extracted, the input item is represented as feature vectors with weights using the Mutual information shared by feature and category</a:t>
            </a:r>
          </a:p>
          <a:p>
            <a:pPr marL="360362" lvl="1" indent="0">
              <a:buNone/>
            </a:pPr>
            <a:endParaRPr lang="en-US" dirty="0"/>
          </a:p>
          <a:p>
            <a:r>
              <a:rPr lang="en-US" dirty="0"/>
              <a:t>Parallel clustering of queries</a:t>
            </a:r>
          </a:p>
          <a:p>
            <a:pPr lvl="1"/>
            <a:r>
              <a:rPr lang="en-US" dirty="0"/>
              <a:t> The selected user queries are considered as base clusters from which more granular clusters are created</a:t>
            </a:r>
          </a:p>
          <a:p>
            <a:pPr lvl="1"/>
            <a:r>
              <a:rPr lang="en-US" dirty="0"/>
              <a:t>Bisecting K-means clustering is used to bisect the base clusters</a:t>
            </a:r>
          </a:p>
          <a:p>
            <a:pPr lvl="1"/>
            <a:r>
              <a:rPr lang="en-US" dirty="0"/>
              <a:t>Bisecting starts with base clusters and sub-clusters are created which maximize intra cluster similarity and minimize inter-cluster distortion </a:t>
            </a:r>
          </a:p>
        </p:txBody>
      </p:sp>
      <p:sp>
        <p:nvSpPr>
          <p:cNvPr id="4" name="Slide Number Placeholder 3">
            <a:extLst>
              <a:ext uri="{FF2B5EF4-FFF2-40B4-BE49-F238E27FC236}">
                <a16:creationId xmlns:a16="http://schemas.microsoft.com/office/drawing/2014/main" id="{D1314B0B-2E7E-4E72-A68A-CD2EC85890CC}"/>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5</a:t>
            </a:fld>
            <a:endParaRPr lang="en-AU"/>
          </a:p>
        </p:txBody>
      </p:sp>
    </p:spTree>
    <p:extLst>
      <p:ext uri="{BB962C8B-B14F-4D97-AF65-F5344CB8AC3E}">
        <p14:creationId xmlns:p14="http://schemas.microsoft.com/office/powerpoint/2010/main" val="106306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607D-7B84-46A2-AD88-9FF356487510}"/>
              </a:ext>
            </a:extLst>
          </p:cNvPr>
          <p:cNvSpPr>
            <a:spLocks noGrp="1"/>
          </p:cNvSpPr>
          <p:nvPr>
            <p:ph type="title"/>
          </p:nvPr>
        </p:nvSpPr>
        <p:spPr/>
        <p:txBody>
          <a:bodyPr/>
          <a:lstStyle/>
          <a:p>
            <a:r>
              <a:rPr lang="en-US" dirty="0"/>
              <a:t>Offline process – clusters generation</a:t>
            </a:r>
            <a:endParaRPr lang="en-AU" dirty="0"/>
          </a:p>
        </p:txBody>
      </p:sp>
      <p:sp>
        <p:nvSpPr>
          <p:cNvPr id="3" name="Content Placeholder 2">
            <a:extLst>
              <a:ext uri="{FF2B5EF4-FFF2-40B4-BE49-F238E27FC236}">
                <a16:creationId xmlns:a16="http://schemas.microsoft.com/office/drawing/2014/main" id="{CB7A262A-B06A-4AD8-91B2-32B94078E255}"/>
              </a:ext>
            </a:extLst>
          </p:cNvPr>
          <p:cNvSpPr>
            <a:spLocks noGrp="1"/>
          </p:cNvSpPr>
          <p:nvPr>
            <p:ph idx="1"/>
          </p:nvPr>
        </p:nvSpPr>
        <p:spPr/>
        <p:txBody>
          <a:bodyPr>
            <a:normAutofit/>
          </a:bodyPr>
          <a:lstStyle/>
          <a:p>
            <a:r>
              <a:rPr lang="en-US" dirty="0"/>
              <a:t>Merging clusters – Generating the clusters in parallel may duplicate the clusters</a:t>
            </a:r>
          </a:p>
          <a:p>
            <a:pPr lvl="1"/>
            <a:r>
              <a:rPr lang="en-US" dirty="0"/>
              <a:t>Non-overlapping clusters – They represent different inventory groups within inventory. So no action required</a:t>
            </a:r>
          </a:p>
          <a:p>
            <a:pPr lvl="1"/>
            <a:r>
              <a:rPr lang="en-US" dirty="0"/>
              <a:t>Overlapping clusters – They have some overlap but not duplicates. We keep both clusters, if they capture significant inventory</a:t>
            </a:r>
          </a:p>
          <a:p>
            <a:pPr lvl="1"/>
            <a:r>
              <a:rPr lang="en-US" dirty="0"/>
              <a:t>Duplicates – They cover the same item inventory or nearly same. In this case, we remove the smaller cluster</a:t>
            </a:r>
          </a:p>
          <a:p>
            <a:pPr lvl="1"/>
            <a:r>
              <a:rPr lang="en-US" dirty="0"/>
              <a:t>Parent-child – One cluster is contained within the second. In this case, we keep both mark the parent-child relationship</a:t>
            </a:r>
          </a:p>
          <a:p>
            <a:r>
              <a:rPr lang="en-US" dirty="0"/>
              <a:t>Cluster Assignment service</a:t>
            </a:r>
          </a:p>
          <a:p>
            <a:pPr lvl="1"/>
            <a:r>
              <a:rPr lang="en-US" dirty="0"/>
              <a:t>It assigns one or more clusters to an input item. This is done by indexing clustering definitions using a Lucene index* which retrieves clusters based on seed item’s features</a:t>
            </a:r>
          </a:p>
          <a:p>
            <a:pPr lvl="1"/>
            <a:endParaRPr lang="en-US" dirty="0"/>
          </a:p>
          <a:p>
            <a:pPr lvl="1"/>
            <a:endParaRPr lang="en-US" dirty="0"/>
          </a:p>
          <a:p>
            <a:pPr lvl="1"/>
            <a:endParaRPr lang="en-US" dirty="0"/>
          </a:p>
          <a:p>
            <a:pPr marL="360362" lvl="1" indent="0">
              <a:buNone/>
            </a:pPr>
            <a:endParaRPr lang="en-US" dirty="0"/>
          </a:p>
          <a:p>
            <a:pPr lvl="1"/>
            <a:endParaRPr lang="en-AU" dirty="0"/>
          </a:p>
        </p:txBody>
      </p:sp>
      <p:sp>
        <p:nvSpPr>
          <p:cNvPr id="4" name="Slide Number Placeholder 3">
            <a:extLst>
              <a:ext uri="{FF2B5EF4-FFF2-40B4-BE49-F238E27FC236}">
                <a16:creationId xmlns:a16="http://schemas.microsoft.com/office/drawing/2014/main" id="{1A839672-2CAD-4397-B2EB-85A9922FAD55}"/>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6</a:t>
            </a:fld>
            <a:endParaRPr lang="en-AU"/>
          </a:p>
        </p:txBody>
      </p:sp>
      <p:pic>
        <p:nvPicPr>
          <p:cNvPr id="6" name="Picture 5">
            <a:extLst>
              <a:ext uri="{FF2B5EF4-FFF2-40B4-BE49-F238E27FC236}">
                <a16:creationId xmlns:a16="http://schemas.microsoft.com/office/drawing/2014/main" id="{DC95419A-B5EB-4032-9F69-CA810814FCDA}"/>
              </a:ext>
            </a:extLst>
          </p:cNvPr>
          <p:cNvPicPr>
            <a:picLocks noChangeAspect="1"/>
          </p:cNvPicPr>
          <p:nvPr/>
        </p:nvPicPr>
        <p:blipFill>
          <a:blip r:embed="rId2"/>
          <a:stretch>
            <a:fillRect/>
          </a:stretch>
        </p:blipFill>
        <p:spPr>
          <a:xfrm>
            <a:off x="2700160" y="5883275"/>
            <a:ext cx="3905250" cy="647700"/>
          </a:xfrm>
          <a:prstGeom prst="rect">
            <a:avLst/>
          </a:prstGeom>
        </p:spPr>
      </p:pic>
    </p:spTree>
    <p:extLst>
      <p:ext uri="{BB962C8B-B14F-4D97-AF65-F5344CB8AC3E}">
        <p14:creationId xmlns:p14="http://schemas.microsoft.com/office/powerpoint/2010/main" val="349842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DDDB-F23D-4D16-A5B9-34D8F6F2DD28}"/>
              </a:ext>
            </a:extLst>
          </p:cNvPr>
          <p:cNvSpPr>
            <a:spLocks noGrp="1"/>
          </p:cNvSpPr>
          <p:nvPr>
            <p:ph type="title"/>
          </p:nvPr>
        </p:nvSpPr>
        <p:spPr/>
        <p:txBody>
          <a:bodyPr/>
          <a:lstStyle/>
          <a:p>
            <a:r>
              <a:rPr lang="en-US" dirty="0"/>
              <a:t>Real-time performance system</a:t>
            </a:r>
            <a:endParaRPr lang="en-AU" dirty="0"/>
          </a:p>
        </p:txBody>
      </p:sp>
      <p:sp>
        <p:nvSpPr>
          <p:cNvPr id="3" name="Content Placeholder 2">
            <a:extLst>
              <a:ext uri="{FF2B5EF4-FFF2-40B4-BE49-F238E27FC236}">
                <a16:creationId xmlns:a16="http://schemas.microsoft.com/office/drawing/2014/main" id="{233CE93D-C365-4A77-A752-66A916434621}"/>
              </a:ext>
            </a:extLst>
          </p:cNvPr>
          <p:cNvSpPr>
            <a:spLocks noGrp="1"/>
          </p:cNvSpPr>
          <p:nvPr>
            <p:ph idx="1"/>
          </p:nvPr>
        </p:nvSpPr>
        <p:spPr/>
        <p:txBody>
          <a:bodyPr/>
          <a:lstStyle/>
          <a:p>
            <a:r>
              <a:rPr lang="en-US" dirty="0"/>
              <a:t>Cluster based hard constraints for recall</a:t>
            </a:r>
          </a:p>
          <a:p>
            <a:pPr lvl="1"/>
            <a:r>
              <a:rPr lang="en-US" dirty="0"/>
              <a:t>For a given seed item, it first retrieves n best matching clusters. This is based on fuzzy matching process maximizing the intersection of seed item tokens and cluster tokens</a:t>
            </a:r>
          </a:p>
          <a:p>
            <a:pPr lvl="1"/>
            <a:r>
              <a:rPr lang="en-US" dirty="0"/>
              <a:t>Then a set of matching tokens are created</a:t>
            </a:r>
          </a:p>
          <a:p>
            <a:r>
              <a:rPr lang="en-US" dirty="0"/>
              <a:t>Soft constraints for ordering</a:t>
            </a:r>
          </a:p>
          <a:p>
            <a:pPr lvl="1"/>
            <a:r>
              <a:rPr lang="en-US" dirty="0"/>
              <a:t>Ordering is applied only to the small portion of the items </a:t>
            </a:r>
          </a:p>
          <a:p>
            <a:pPr lvl="1"/>
            <a:r>
              <a:rPr lang="en-US" dirty="0"/>
              <a:t>The ranking function is the weighted average of similarity and quality as below</a:t>
            </a:r>
          </a:p>
          <a:p>
            <a:pPr marL="360362" lvl="1" indent="0">
              <a:buNone/>
            </a:pPr>
            <a:endParaRPr lang="en-US" dirty="0"/>
          </a:p>
          <a:p>
            <a:pPr lvl="1"/>
            <a:endParaRPr lang="en-AU" dirty="0"/>
          </a:p>
        </p:txBody>
      </p:sp>
      <p:sp>
        <p:nvSpPr>
          <p:cNvPr id="4" name="Slide Number Placeholder 3">
            <a:extLst>
              <a:ext uri="{FF2B5EF4-FFF2-40B4-BE49-F238E27FC236}">
                <a16:creationId xmlns:a16="http://schemas.microsoft.com/office/drawing/2014/main" id="{48AEE2F8-9E49-418B-8DEA-B3BDCCC774D9}"/>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7</a:t>
            </a:fld>
            <a:endParaRPr lang="en-AU"/>
          </a:p>
        </p:txBody>
      </p:sp>
      <p:pic>
        <p:nvPicPr>
          <p:cNvPr id="5" name="Picture 4">
            <a:extLst>
              <a:ext uri="{FF2B5EF4-FFF2-40B4-BE49-F238E27FC236}">
                <a16:creationId xmlns:a16="http://schemas.microsoft.com/office/drawing/2014/main" id="{A8FA665E-B72E-45CD-8E2A-CC8765D4BB34}"/>
              </a:ext>
            </a:extLst>
          </p:cNvPr>
          <p:cNvPicPr>
            <a:picLocks noChangeAspect="1"/>
          </p:cNvPicPr>
          <p:nvPr/>
        </p:nvPicPr>
        <p:blipFill>
          <a:blip r:embed="rId2"/>
          <a:stretch>
            <a:fillRect/>
          </a:stretch>
        </p:blipFill>
        <p:spPr>
          <a:xfrm>
            <a:off x="2720974" y="4669555"/>
            <a:ext cx="3886200" cy="552450"/>
          </a:xfrm>
          <a:prstGeom prst="rect">
            <a:avLst/>
          </a:prstGeom>
        </p:spPr>
      </p:pic>
    </p:spTree>
    <p:extLst>
      <p:ext uri="{BB962C8B-B14F-4D97-AF65-F5344CB8AC3E}">
        <p14:creationId xmlns:p14="http://schemas.microsoft.com/office/powerpoint/2010/main" val="422574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EED6-97CB-4028-9193-5D8994A612A7}"/>
              </a:ext>
            </a:extLst>
          </p:cNvPr>
          <p:cNvSpPr>
            <a:spLocks noGrp="1"/>
          </p:cNvSpPr>
          <p:nvPr>
            <p:ph type="title"/>
          </p:nvPr>
        </p:nvSpPr>
        <p:spPr/>
        <p:txBody>
          <a:bodyPr/>
          <a:lstStyle/>
          <a:p>
            <a:r>
              <a:rPr lang="en-US" dirty="0"/>
              <a:t>Comparison between SIR and other IR techniques</a:t>
            </a:r>
            <a:endParaRPr lang="en-AU" dirty="0"/>
          </a:p>
        </p:txBody>
      </p:sp>
      <p:sp>
        <p:nvSpPr>
          <p:cNvPr id="3" name="Content Placeholder 2">
            <a:extLst>
              <a:ext uri="{FF2B5EF4-FFF2-40B4-BE49-F238E27FC236}">
                <a16:creationId xmlns:a16="http://schemas.microsoft.com/office/drawing/2014/main" id="{5D483C68-D81F-4861-9534-0F15574E71B0}"/>
              </a:ext>
            </a:extLst>
          </p:cNvPr>
          <p:cNvSpPr>
            <a:spLocks noGrp="1"/>
          </p:cNvSpPr>
          <p:nvPr>
            <p:ph idx="1"/>
          </p:nvPr>
        </p:nvSpPr>
        <p:spPr/>
        <p:txBody>
          <a:bodyPr>
            <a:normAutofit lnSpcReduction="10000"/>
          </a:bodyPr>
          <a:lstStyle/>
          <a:p>
            <a:r>
              <a:rPr lang="en-US" dirty="0"/>
              <a:t>The other IR systems are similarity based and gauges mainly into user interest in an item and recommends the items similar to that of the features of the seed item. For a large market place where majority of the items are short lived, pre-computing using techniques like collaborative filtering is not feasible. In an open market setting, there is also need to consider quality factors like item quality, seller trustworthiness etc. and negotiate a trade-off between similarity and quality</a:t>
            </a:r>
          </a:p>
          <a:p>
            <a:r>
              <a:rPr lang="en-US" dirty="0"/>
              <a:t>The similarity-item recommender system is based on the following ideas:</a:t>
            </a:r>
          </a:p>
          <a:p>
            <a:pPr lvl="1"/>
            <a:r>
              <a:rPr lang="en-US" dirty="0"/>
              <a:t>Using a hybrid method, which takes into account quality like trustworthiness of seller, item quality etc.</a:t>
            </a:r>
          </a:p>
          <a:p>
            <a:pPr lvl="1"/>
            <a:r>
              <a:rPr lang="en-US" dirty="0"/>
              <a:t>The recommender systems like collaborative filtering and naïve method don’t take into account user queries but the latest approach considers the user queries to build the item clusters</a:t>
            </a:r>
          </a:p>
          <a:p>
            <a:pPr lvl="1"/>
            <a:r>
              <a:rPr lang="en-US" dirty="0"/>
              <a:t>Efficiency as separate models are built for each user query in a parallel way</a:t>
            </a:r>
          </a:p>
          <a:p>
            <a:pPr lvl="1"/>
            <a:endParaRPr lang="en-US" dirty="0"/>
          </a:p>
          <a:p>
            <a:pPr lvl="1"/>
            <a:endParaRPr lang="en-AU" dirty="0"/>
          </a:p>
        </p:txBody>
      </p:sp>
      <p:sp>
        <p:nvSpPr>
          <p:cNvPr id="4" name="Slide Number Placeholder 3">
            <a:extLst>
              <a:ext uri="{FF2B5EF4-FFF2-40B4-BE49-F238E27FC236}">
                <a16:creationId xmlns:a16="http://schemas.microsoft.com/office/drawing/2014/main" id="{D6F31417-73D7-4377-9B28-A20B4ECA1566}"/>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8</a:t>
            </a:fld>
            <a:endParaRPr lang="en-AU"/>
          </a:p>
        </p:txBody>
      </p:sp>
    </p:spTree>
    <p:extLst>
      <p:ext uri="{BB962C8B-B14F-4D97-AF65-F5344CB8AC3E}">
        <p14:creationId xmlns:p14="http://schemas.microsoft.com/office/powerpoint/2010/main" val="20625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FFD2-D701-4C8D-BBC7-FBAC7643404B}"/>
              </a:ext>
            </a:extLst>
          </p:cNvPr>
          <p:cNvSpPr>
            <a:spLocks noGrp="1"/>
          </p:cNvSpPr>
          <p:nvPr>
            <p:ph type="title"/>
          </p:nvPr>
        </p:nvSpPr>
        <p:spPr/>
        <p:txBody>
          <a:bodyPr>
            <a:normAutofit/>
          </a:bodyPr>
          <a:lstStyle/>
          <a:p>
            <a:r>
              <a:rPr lang="en-US" dirty="0"/>
              <a:t>Shortcomings of The APPROACH</a:t>
            </a:r>
            <a:endParaRPr lang="en-AU" dirty="0"/>
          </a:p>
        </p:txBody>
      </p:sp>
      <p:sp>
        <p:nvSpPr>
          <p:cNvPr id="3" name="Content Placeholder 2">
            <a:extLst>
              <a:ext uri="{FF2B5EF4-FFF2-40B4-BE49-F238E27FC236}">
                <a16:creationId xmlns:a16="http://schemas.microsoft.com/office/drawing/2014/main" id="{0FDC1042-268B-4FAA-8E4F-C63F10F2E346}"/>
              </a:ext>
            </a:extLst>
          </p:cNvPr>
          <p:cNvSpPr>
            <a:spLocks noGrp="1"/>
          </p:cNvSpPr>
          <p:nvPr>
            <p:ph idx="1"/>
          </p:nvPr>
        </p:nvSpPr>
        <p:spPr/>
        <p:txBody>
          <a:bodyPr/>
          <a:lstStyle/>
          <a:p>
            <a:r>
              <a:rPr lang="en-US" dirty="0"/>
              <a:t>SIR focuses on small set of items that match the best clusters for the seed item, while NIR considers all the items</a:t>
            </a:r>
            <a:r>
              <a:rPr lang="en-AU" dirty="0"/>
              <a:t>	</a:t>
            </a:r>
          </a:p>
          <a:p>
            <a:pPr lvl="1"/>
            <a:r>
              <a:rPr lang="en-US" dirty="0"/>
              <a:t>I</a:t>
            </a:r>
            <a:r>
              <a:rPr lang="en-AU" dirty="0"/>
              <a:t>t will be computationally intensive to choose a larger set of items</a:t>
            </a:r>
            <a:endParaRPr lang="en-US" dirty="0"/>
          </a:p>
          <a:p>
            <a:r>
              <a:rPr lang="en-US" dirty="0"/>
              <a:t>SIR can fail if a bad quality measure is chosen</a:t>
            </a:r>
          </a:p>
          <a:p>
            <a:r>
              <a:rPr lang="en-US" dirty="0"/>
              <a:t>It can also perform poorly based on the weights chosen for quality and similarity</a:t>
            </a:r>
            <a:endParaRPr lang="en-AU" dirty="0"/>
          </a:p>
        </p:txBody>
      </p:sp>
      <p:sp>
        <p:nvSpPr>
          <p:cNvPr id="4" name="Slide Number Placeholder 3">
            <a:extLst>
              <a:ext uri="{FF2B5EF4-FFF2-40B4-BE49-F238E27FC236}">
                <a16:creationId xmlns:a16="http://schemas.microsoft.com/office/drawing/2014/main" id="{A9B58A75-4264-4D0A-854B-98E56403FA92}"/>
              </a:ext>
            </a:extLst>
          </p:cNvPr>
          <p:cNvSpPr>
            <a:spLocks noGrp="1"/>
          </p:cNvSpPr>
          <p:nvPr>
            <p:ph type="sldNum" sz="quarter" idx="4294967295"/>
          </p:nvPr>
        </p:nvSpPr>
        <p:spPr>
          <a:xfrm>
            <a:off x="0" y="6530975"/>
            <a:ext cx="577850" cy="228600"/>
          </a:xfrm>
        </p:spPr>
        <p:txBody>
          <a:bodyPr/>
          <a:lstStyle/>
          <a:p>
            <a:pPr>
              <a:defRPr/>
            </a:pPr>
            <a:fld id="{CBBB6D0B-4672-42C1-96B4-D1944338389E}" type="slidenum">
              <a:rPr lang="en-AU" smtClean="0"/>
              <a:pPr>
                <a:defRPr/>
              </a:pPr>
              <a:t>9</a:t>
            </a:fld>
            <a:endParaRPr lang="en-AU"/>
          </a:p>
        </p:txBody>
      </p:sp>
    </p:spTree>
    <p:extLst>
      <p:ext uri="{BB962C8B-B14F-4D97-AF65-F5344CB8AC3E}">
        <p14:creationId xmlns:p14="http://schemas.microsoft.com/office/powerpoint/2010/main" val="309162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IZE" val="Yes"/>
  <p:tag name="NAME" val="McK Disclaimer"/>
</p:tagLst>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lient">
  <a:themeElements>
    <a:clrScheme name="Custom 28">
      <a:dk1>
        <a:srgbClr val="000000"/>
      </a:dk1>
      <a:lt1>
        <a:srgbClr val="FFFFFF"/>
      </a:lt1>
      <a:dk2>
        <a:srgbClr val="9D0015"/>
      </a:dk2>
      <a:lt2>
        <a:srgbClr val="DCDCDC"/>
      </a:lt2>
      <a:accent1>
        <a:srgbClr val="9DB3BD"/>
      </a:accent1>
      <a:accent2>
        <a:srgbClr val="666666"/>
      </a:accent2>
      <a:accent3>
        <a:srgbClr val="850057"/>
      </a:accent3>
      <a:accent4>
        <a:srgbClr val="009E4A"/>
      </a:accent4>
      <a:accent5>
        <a:srgbClr val="005172"/>
      </a:accent5>
      <a:accent6>
        <a:srgbClr val="DD6600"/>
      </a:accent6>
      <a:hlink>
        <a:srgbClr val="353B47"/>
      </a:hlink>
      <a:folHlink>
        <a:srgbClr val="DCDCD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381000" marR="0" indent="-381000" algn="l" defTabSz="914400" rtl="0" eaLnBrk="1" fontAlgn="base" latinLnBrk="0" hangingPunct="1">
          <a:lnSpc>
            <a:spcPct val="100000"/>
          </a:lnSpc>
          <a:spcBef>
            <a:spcPct val="50000"/>
          </a:spcBef>
          <a:spcAft>
            <a:spcPct val="0"/>
          </a:spcAft>
          <a:buClr>
            <a:srgbClr val="C00000"/>
          </a:buClr>
          <a:buSzTx/>
          <a:buFont typeface="Arial Black" pitchFamily="34" charset="0"/>
          <a:buChar char="&gt;"/>
          <a:tabLst/>
          <a:defRPr kumimoji="0" lang="en-AU" sz="1400" b="1" i="0" u="none" strike="noStrike" cap="none" normalizeH="0" baseline="0" smtClean="0">
            <a:ln>
              <a:noFill/>
            </a:ln>
            <a:solidFill>
              <a:schemeClr val="tx1"/>
            </a:solidFill>
            <a:effectLst/>
            <a:latin typeface="Arial" charset="0"/>
            <a:cs typeface="Arial" charset="0"/>
          </a:defRPr>
        </a:defPPr>
      </a:lstStyle>
    </a:spDef>
    <a:lnDef>
      <a:spPr bwMode="auto">
        <a:noFill/>
        <a:ln w="9525" cap="flat" cmpd="sng" algn="ctr">
          <a:solidFill>
            <a:srgbClr val="353B47"/>
          </a:solidFill>
          <a:prstDash val="solid"/>
          <a:round/>
          <a:headEnd type="none" w="med" len="med"/>
          <a:tailEnd type="none" w="med" len="med"/>
        </a:ln>
        <a:effectLst/>
      </a:spPr>
      <a:bodyPr/>
      <a:lstStyle/>
    </a:lnDef>
    <a:txDef>
      <a:spPr>
        <a:noFill/>
      </a:spPr>
      <a:bodyPr wrap="square" rtlCol="0">
        <a:spAutoFit/>
      </a:bodyPr>
      <a:lstStyle>
        <a:defPPr algn="ctr">
          <a:buClr>
            <a:schemeClr val="tx2"/>
          </a:buClr>
          <a:buSzPct val="80000"/>
          <a:defRPr sz="800" b="0" smtClean="0"/>
        </a:defPPr>
      </a:lstStyle>
    </a:txDef>
  </a:objectDefaults>
  <a:extraClrSchemeLst/>
  <a:custClrLst>
    <a:custClr name="White">
      <a:srgbClr val="FFFFFF"/>
    </a:custClr>
    <a:custClr name="Black">
      <a:srgbClr val="000000"/>
    </a:custClr>
    <a:custClr name="Dark Red">
      <a:srgbClr val="9D0015"/>
    </a:custClr>
    <a:custClr name="Light Grey">
      <a:srgbClr val="DCDCDC"/>
    </a:custClr>
    <a:custClr name="Dark Grey">
      <a:srgbClr val="353B47"/>
    </a:custClr>
    <a:custClr name="Ice Blue">
      <a:srgbClr val="9DB3BD"/>
    </a:custClr>
    <a:custClr name="Medium Grey">
      <a:srgbClr val="6D7991"/>
    </a:custClr>
    <a:custClr name="Orange">
      <a:srgbClr val="DD6600"/>
    </a:custClr>
    <a:custClr name="Sky Blue">
      <a:srgbClr val="61AEE1"/>
    </a:custClr>
    <a:custClr name="Light Red">
      <a:srgbClr val="EE2525"/>
    </a:custClr>
    <a:custClr name="Yellow">
      <a:srgbClr val="EDCA48"/>
    </a:custClr>
    <a:custClr name="Green">
      <a:srgbClr val="009E4A"/>
    </a:custClr>
    <a:custClr name="Purple">
      <a:srgbClr val="850057"/>
    </a:custClr>
    <a:custClr name="Dark Blue">
      <a:srgbClr val="005172"/>
    </a:custClr>
    <a:custClr name="Lilac">
      <a:srgbClr val="BEA5CA"/>
    </a:custClr>
    <a:custClr name="Lime">
      <a:srgbClr val="B6BF00"/>
    </a:custClr>
    <a:custClr name="Teal">
      <a:srgbClr val="075059"/>
    </a:custClr>
  </a:custClrLst>
  <a:extLst>
    <a:ext uri="{05A4C25C-085E-4340-85A3-A5531E510DB2}">
      <thm15:themeFamily xmlns:thm15="http://schemas.microsoft.com/office/thememl/2012/main" name="client" id="{7750650C-41ED-42C9-B078-9B0C806B411F}" vid="{376A537B-60B6-4517-AB7F-B5F202B00D3E}"/>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726</Words>
  <Application>Microsoft Office PowerPoint</Application>
  <PresentationFormat>A4 Paper (210x297 mm)</PresentationFormat>
  <Paragraphs>69</Paragraphs>
  <Slides>10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 Black</vt:lpstr>
      <vt:lpstr>Tw Cen MT</vt:lpstr>
      <vt:lpstr>Arial</vt:lpstr>
      <vt:lpstr>Tw Cen MT Condensed</vt:lpstr>
      <vt:lpstr>Wingdings 3</vt:lpstr>
      <vt:lpstr>Wingdings</vt:lpstr>
      <vt:lpstr>client</vt:lpstr>
      <vt:lpstr>Integral</vt:lpstr>
      <vt:lpstr>PowerPoint Presentation</vt:lpstr>
      <vt:lpstr>Motivation </vt:lpstr>
      <vt:lpstr>Key-ideas</vt:lpstr>
      <vt:lpstr>Data flow representation</vt:lpstr>
      <vt:lpstr>Offline process – clusters generation</vt:lpstr>
      <vt:lpstr>Offline process – clusters generation</vt:lpstr>
      <vt:lpstr>Real-time performance system</vt:lpstr>
      <vt:lpstr>Comparison between SIR and other IR techniques</vt:lpstr>
      <vt:lpstr>Shortcomings of The APPROACH</vt:lpstr>
      <vt:lpstr>Possible extensions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2018-05-19T11:25:14Z</dcterms:created>
  <dcterms:modified xsi:type="dcterms:W3CDTF">2018-05-20T06:04:15Z</dcterms:modified>
</cp:coreProperties>
</file>